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290" r:id="rId2"/>
    <p:sldId id="285" r:id="rId3"/>
    <p:sldId id="304" r:id="rId4"/>
    <p:sldId id="303" r:id="rId5"/>
    <p:sldId id="311" r:id="rId6"/>
    <p:sldId id="306" r:id="rId7"/>
    <p:sldId id="308" r:id="rId8"/>
    <p:sldId id="309" r:id="rId9"/>
    <p:sldId id="310" r:id="rId10"/>
    <p:sldId id="312" r:id="rId11"/>
    <p:sldId id="313" r:id="rId12"/>
    <p:sldId id="314" r:id="rId13"/>
    <p:sldId id="316" r:id="rId14"/>
    <p:sldId id="318" r:id="rId15"/>
    <p:sldId id="315" r:id="rId16"/>
    <p:sldId id="319" r:id="rId17"/>
    <p:sldId id="31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33CCFF"/>
    <a:srgbClr val="FF00FF"/>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autoAdjust="0"/>
    <p:restoredTop sz="89747" autoAdjust="0"/>
  </p:normalViewPr>
  <p:slideViewPr>
    <p:cSldViewPr>
      <p:cViewPr varScale="1">
        <p:scale>
          <a:sx n="117" d="100"/>
          <a:sy n="117" d="100"/>
        </p:scale>
        <p:origin x="792"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{{Pause=3}} In this short video, let’s understand the booting</a:t>
            </a:r>
            <a:r>
              <a:rPr lang="en-US" baseline="0" dirty="0"/>
              <a:t> sequence of</a:t>
            </a:r>
            <a:r>
              <a:rPr lang="en-US" dirty="0"/>
              <a:t> ARM Cortex-M</a:t>
            </a:r>
            <a:r>
              <a:rPr lang="en-US" baseline="0" dirty="0"/>
              <a:t> processors</a:t>
            </a:r>
            <a:r>
              <a:rPr lang="en-US" dirty="0"/>
              <a:t>.</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a:t>
            </a:fld>
            <a:endParaRPr lang="en-US"/>
          </a:p>
        </p:txBody>
      </p:sp>
    </p:spTree>
    <p:extLst>
      <p:ext uri="{BB962C8B-B14F-4D97-AF65-F5344CB8AC3E}">
        <p14:creationId xmlns:p14="http://schemas.microsoft.com/office/powerpoint/2010/main" val="1104865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{{Pause=2}} Here, we answer three frequently asked questions.  First, how to set up the boot mode? The boot mode is determined by the PCB design, not by the processor.  For the STM32L4 discovery kit, the default boot memory is the internal flash because pin boot 0 is connected to the ground. {{Pause=1}} Second, how to place code to the boot memory? When the linker combines object and library files into a single executable, a linker script provides the linker two critical types of instructions regarding, how data and code sections are merged, and where each section should be placed in the memory. Programmers can modify the linker script to place the code in the target boot memory. {{Pause=1}} Third, how to set values stored at memory address 0 and 4? The short answer is the startup code. The startup code, such as the start up assembly file, sets these values. For example, the STM32 startup assembly file defines the stack size, the stack pointer’s initial value, and the program counter’s initial value. </a:t>
            </a: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10</a:t>
            </a:fld>
            <a:endParaRPr lang="en-US"/>
          </a:p>
        </p:txBody>
      </p:sp>
    </p:spTree>
    <p:extLst>
      <p:ext uri="{BB962C8B-B14F-4D97-AF65-F5344CB8AC3E}">
        <p14:creationId xmlns:p14="http://schemas.microsoft.com/office/powerpoint/2010/main" val="122772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12</a:t>
            </a:fld>
            <a:endParaRPr lang="en-US"/>
          </a:p>
        </p:txBody>
      </p:sp>
    </p:spTree>
    <p:extLst>
      <p:ext uri="{BB962C8B-B14F-4D97-AF65-F5344CB8AC3E}">
        <p14:creationId xmlns:p14="http://schemas.microsoft.com/office/powerpoint/2010/main" val="390348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14</a:t>
            </a:fld>
            <a:endParaRPr lang="en-US"/>
          </a:p>
        </p:txBody>
      </p:sp>
    </p:spTree>
    <p:extLst>
      <p:ext uri="{BB962C8B-B14F-4D97-AF65-F5344CB8AC3E}">
        <p14:creationId xmlns:p14="http://schemas.microsoft.com/office/powerpoint/2010/main" val="112685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15</a:t>
            </a:fld>
            <a:endParaRPr lang="en-US"/>
          </a:p>
        </p:txBody>
      </p:sp>
    </p:spTree>
    <p:extLst>
      <p:ext uri="{BB962C8B-B14F-4D97-AF65-F5344CB8AC3E}">
        <p14:creationId xmlns:p14="http://schemas.microsoft.com/office/powerpoint/2010/main" val="4736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16</a:t>
            </a:fld>
            <a:endParaRPr lang="en-US"/>
          </a:p>
        </p:txBody>
      </p:sp>
    </p:spTree>
    <p:extLst>
      <p:ext uri="{BB962C8B-B14F-4D97-AF65-F5344CB8AC3E}">
        <p14:creationId xmlns:p14="http://schemas.microsoft.com/office/powerpoint/2010/main" val="392727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2400" b="0" i="0" kern="1200" baseline="0" dirty="0">
                <a:solidFill>
                  <a:schemeClr val="tx1"/>
                </a:solidFill>
                <a:effectLst/>
                <a:latin typeface="+mn-lt"/>
                <a:ea typeface="+mn-ea"/>
                <a:cs typeface="+mn-cs"/>
              </a:rPr>
              <a:t>{{Pause=2}} A system reset, sets all registers to their reset values, except for the reset flags in the clock controller register (CSR), and the registers in the backup domain.  A system reset can be generated by hardware or software. For example, if the NRST pin is pulled low, a system reset takes place.  NRST pin is pulled, up, internally within the processor chip. If the reset button is pressed down,  NRST pin is pulled low.  When the reset button is released, the NRST pin becomes high again.  A pulldown capacitor is added, in parallel with the reset button. This bypass capacitor is to improve the level of electromagnetic susceptibility (EMS) . Electromagnetic susceptibility of a device, is defined as, the ability to operate without fault, under electrical disturbances and noise. In other words, EMS is the level of tolerance to various forms of electromagnetic radiation. The bypass capacitor can remove high-frequency voltage signal from NRST pin, and thus reduce the transient circuit demand on the power supply unit. </a:t>
            </a:r>
          </a:p>
          <a:p>
            <a:endParaRPr lang="en-US" sz="24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24DF53-3DD3-9F45-9E7E-472B96F1AB81}" type="slidenum">
              <a:rPr lang="en-US" smtClean="0"/>
              <a:pPr/>
              <a:t>2</a:t>
            </a:fld>
            <a:endParaRPr lang="en-US"/>
          </a:p>
        </p:txBody>
      </p:sp>
    </p:spTree>
    <p:extLst>
      <p:ext uri="{BB962C8B-B14F-4D97-AF65-F5344CB8AC3E}">
        <p14:creationId xmlns:p14="http://schemas.microsoft.com/office/powerpoint/2010/main" val="149583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{{Pause=2}} Let’s quickly review the interrupt vector table.  {{Pause=1}} The first word in the memory contains the value to initialize the Main Stack Pointer (MSP).  {{Pause=1}} The second word in the memory is a pointer to the function reset handler, which is the starting memory address, or called entry point, of the function reset handler. {{Pause=2}} Here is the booting process. When the processor boots, it first reads two pins, including pin boot 0, and pin boot 1. The processor determines the boot mode based on these two pins. {{Pause=1}} In the second step, the processor copies the value stored at the memory address 0 to the main stack pointer (MSP). Basically, the main stack pointer (MSP) is initialized in this step. {{Pause=1}} In the third step, the processor copies the value stored at the memory address 4 to the program counter (PC). Note that the program counter always holds the memory address of the next instruction to be executed by the processor. Therefore, immediately after the processor boots, the processor will start to execute the function reset handler.  Typically, the reset handler performs some hardware initialization first, such as initialization of data segment and </a:t>
            </a:r>
            <a:r>
              <a:rPr lang="en-US" dirty="0" err="1"/>
              <a:t>bss</a:t>
            </a:r>
            <a:r>
              <a:rPr lang="en-US" dirty="0"/>
              <a:t> segment. Then, the reset handler calls the main() function and transfers the control to the main() function. </a:t>
            </a:r>
            <a:endParaRPr lang="en-US" baseline="0"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403098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{{Pause=2}} Here is a specific example. Suppose the word stored at the memory address 0 is, 2 0 0 0 1 B </a:t>
            </a:r>
            <a:r>
              <a:rPr lang="en-US" dirty="0" err="1"/>
              <a:t>B</a:t>
            </a:r>
            <a:r>
              <a:rPr lang="en-US" dirty="0"/>
              <a:t> 0, in hex, and the word stored at the memory address 4 is, 0 8 0 0 0 2 6 9, in hex. {{Pause=1}} The second word holds the memory address of the function reset handler. The memory address of the reset handler function in fact is 0 8 0 0 0 2 6 8, in hex, which is different from the second word stored in the memory. The least significant bit of the memory address of the reset handler function is, 0, however, the least significant bit of the second word in the memory is, 1. This is because ARM uses the least significant bit of the program counter to indicate whether the processor run in the Thumb mode or the ARM mode. Because ARM Cortex-M processors only support the Thumb mode, the least significant bit of the program counter should always be 1. </a:t>
            </a:r>
          </a:p>
          <a:p>
            <a:endParaRPr lang="en-US" dirty="0"/>
          </a:p>
          <a:p>
            <a:r>
              <a:rPr lang="en-US" dirty="0"/>
              <a:t>{{Pause=2}} After the processor determines the boot mode by reading pin boot 0 and pin boot 1,  the processor copies the first word to the stack pointer register (SP). {{Pause=0.5}} Then, the processor copies the second word to the program counter register (PC).</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a:t>
            </a:fld>
            <a:endParaRPr lang="en-US"/>
          </a:p>
        </p:txBody>
      </p:sp>
    </p:spTree>
    <p:extLst>
      <p:ext uri="{BB962C8B-B14F-4D97-AF65-F5344CB8AC3E}">
        <p14:creationId xmlns:p14="http://schemas.microsoft.com/office/powerpoint/2010/main" val="960266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{{Pause=2}} Most Cortex-M processors support at least three different boot modes. The processor can boot from the in-chip flash memory, the system memory, or the in-chip SRAM. The code stored in the system memory is called bootloader. The bootloader is usually provided by chip manufacturers.  A bootloader can upgrade the firmware inside the internal flash memory. {{Pause=0.5}} All STM32 microprocessors come with a pre-programmed bootloader, in a ready-only memory region (ROM). This ROM region is called system memory. However, sometimes, you want to develop a custom bootloader. For example, you may want to, encrypt the firmware, and put it on the internet so that customers can upgrade the firmware. In this case, you have to write a custom bootloader to decode the encrypted firmware.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5</a:t>
            </a:fld>
            <a:endParaRPr lang="en-US"/>
          </a:p>
        </p:txBody>
      </p:sp>
    </p:spTree>
    <p:extLst>
      <p:ext uri="{BB962C8B-B14F-4D97-AF65-F5344CB8AC3E}">
        <p14:creationId xmlns:p14="http://schemas.microsoft.com/office/powerpoint/2010/main" val="3345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{{Pause=2}} Here is the memory map of ARM Cortex-M processors. The address range of each memory region is fixed. Let’s take a look at the code region. {{Pause=0.5}}  The code region ranges from 0 to 1FFFFFFF, in hex. The top area is the ROM region reserved to store bootloaders. {{Pause=1}} The middle area is the in-chip flash memory. {{Pause=1}} The bottom area is an area that can be physically mapped to the internal flash, system memory, and internal SRAM. The starting address of internal flash memory, the system memory, and internal SRAM is also fixed.  Specifically, the starting address of internal flash is 0 8 0 0 0 0 0 0, in hex, and the address of the system memory starts at 1 F </a:t>
            </a:r>
            <a:r>
              <a:rPr lang="en-US" dirty="0" err="1"/>
              <a:t>F</a:t>
            </a:r>
            <a:r>
              <a:rPr lang="en-US" dirty="0"/>
              <a:t> </a:t>
            </a:r>
            <a:r>
              <a:rPr lang="en-US" dirty="0" err="1"/>
              <a:t>F</a:t>
            </a:r>
            <a:r>
              <a:rPr lang="en-US" dirty="0"/>
              <a:t> 0 0 0 0, in hex. </a:t>
            </a:r>
          </a:p>
          <a:p>
            <a:endParaRPr lang="en-US" dirty="0"/>
          </a:p>
          <a:p>
            <a:r>
              <a:rPr lang="en-US" dirty="0"/>
              <a:t>{{Pause=1}} Now, let’s look at the boot mode.  The boot mode are determined by the voltage applied to pin boot 1 and pin boot 0.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6</a:t>
            </a:fld>
            <a:endParaRPr lang="en-US"/>
          </a:p>
        </p:txBody>
      </p:sp>
    </p:spTree>
    <p:extLst>
      <p:ext uri="{BB962C8B-B14F-4D97-AF65-F5344CB8AC3E}">
        <p14:creationId xmlns:p14="http://schemas.microsoft.com/office/powerpoint/2010/main" val="1626437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mn-ea"/>
                <a:cs typeface="+mn-cs"/>
              </a:rPr>
              <a:t>{{Pause=2}} If pin boot 0, is connected to the ground, the processor will boot from the internal flash memory.  If pin boot 0 is grounded, the processor will physically map the internal flash memory to the button area. {{Pause=1}} For example, the memory address 8000000 is physically mapped to the memory address 0. In other words, the Flash memory contents can be accessed starting from address 0 or, 8000000. {{Pause=1}}  As discussed previously, when the processor boots,  it always fetch the value of the stack pointer and program counter from the memory address 0 and 4, respectively. Because the internal flash memory is physically remapped to the starting address 0, the flash memory is in fact the boot memory.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254857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{{Pause=2}} When pin boot 1 is low, and pin boot 0 is high, the system memory is physically mapped to the bottom area. {{Pause=1}}  When the processor fetches the value of the program counter from memory address 4, the processor in fact fetches the value from the system memory. As result, the system memory is chosen as the boot memory. In this boot mode, processor can reprogram the flash memory or perform the device firmware upgrade.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138508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{{Pause=2}} When both pin boot 1 and pin boot 0 are high, the internal SRAM is physically mapped to the bottom area. {{Pause=0.5}} The memory address 20000000 is physically mapped to the memory address 0. {{Pause=0.5}} Therefore, the processor boots from SRAM.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9</a:t>
            </a:fld>
            <a:endParaRPr lang="en-US"/>
          </a:p>
        </p:txBody>
      </p:sp>
    </p:spTree>
    <p:extLst>
      <p:ext uri="{BB962C8B-B14F-4D97-AF65-F5344CB8AC3E}">
        <p14:creationId xmlns:p14="http://schemas.microsoft.com/office/powerpoint/2010/main" val="296220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fld id="{8E8B2B42-CBC2-7D4E-BA50-0E7F29B4DAAB}" type="datetime1">
              <a:rPr lang="en-US" smtClean="0"/>
              <a:t>2/28/20</a:t>
            </a:fld>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2/28/20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2/28/20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2/28/20</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fld id="{34C82E41-DA7E-CA4C-823B-C759BEA16CE8}" type="datetime1">
              <a:rPr lang="en-US" smtClean="0"/>
              <a:t>2/28/20</a:t>
            </a:fld>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2/28/20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2/28/20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2/28/20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2/28/20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2/28/20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2/28/20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2/28/20</a:t>
            </a:fld>
            <a:endParaRPr lang="en-US" sz="1400" dirty="0">
              <a:solidFill>
                <a:schemeClr val="tx2"/>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5.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7.emf"/><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19400" y="5181600"/>
            <a:ext cx="8153400" cy="381000"/>
          </a:xfrm>
        </p:spPr>
        <p:txBody>
          <a:bodyPr>
            <a:noAutofit/>
          </a:bodyPr>
          <a:lstStyle/>
          <a:p>
            <a:r>
              <a:rPr lang="en-US" sz="2400" dirty="0"/>
              <a:t>Dr. Yifeng Zhu</a:t>
            </a:r>
          </a:p>
        </p:txBody>
      </p:sp>
      <p:sp>
        <p:nvSpPr>
          <p:cNvPr id="6" name="TextBox 5"/>
          <p:cNvSpPr txBox="1"/>
          <p:nvPr/>
        </p:nvSpPr>
        <p:spPr>
          <a:xfrm>
            <a:off x="-365760" y="964030"/>
            <a:ext cx="11353800" cy="1446550"/>
          </a:xfrm>
          <a:prstGeom prst="rect">
            <a:avLst/>
          </a:prstGeom>
          <a:noFill/>
        </p:spPr>
        <p:txBody>
          <a:bodyPr wrap="square" rtlCol="0">
            <a:spAutoFit/>
          </a:bodyPr>
          <a:lstStyle/>
          <a:p>
            <a:pPr algn="r"/>
            <a:r>
              <a:rPr lang="en-US" sz="4000" b="1" dirty="0">
                <a:solidFill>
                  <a:srgbClr val="C00000"/>
                </a:solidFill>
              </a:rPr>
              <a:t>ARM Cortex-M </a:t>
            </a:r>
          </a:p>
          <a:p>
            <a:pPr algn="r"/>
            <a:r>
              <a:rPr lang="en-US" sz="4800" b="1" dirty="0">
                <a:solidFill>
                  <a:srgbClr val="0000FF"/>
                </a:solidFill>
              </a:rPr>
              <a:t>Booting Process</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
        <p:nvSpPr>
          <p:cNvPr id="4" name="Subtitle 3"/>
          <p:cNvSpPr>
            <a:spLocks noGrp="1"/>
          </p:cNvSpPr>
          <p:nvPr>
            <p:ph type="subTitle" idx="1"/>
          </p:nvPr>
        </p:nvSpPr>
        <p:spPr>
          <a:xfrm>
            <a:off x="2438400" y="3657600"/>
            <a:ext cx="8534400" cy="1295400"/>
          </a:xfrm>
        </p:spPr>
        <p:txBody>
          <a:bodyPr>
            <a:noAutofit/>
          </a:bodyPr>
          <a:lstStyle/>
          <a:p>
            <a:r>
              <a:rPr lang="en-US" sz="2400" dirty="0"/>
              <a:t>Embedded Systems with ARM Cortex-M </a:t>
            </a:r>
          </a:p>
          <a:p>
            <a:r>
              <a:rPr lang="en-US" sz="2400" dirty="0"/>
              <a:t>Microcontrollers in Assembly Language and C</a:t>
            </a:r>
          </a:p>
          <a:p>
            <a:r>
              <a:rPr lang="en-US" sz="2400" dirty="0"/>
              <a:t>(Second Edition)</a:t>
            </a:r>
          </a:p>
        </p:txBody>
      </p:sp>
      <p:sp>
        <p:nvSpPr>
          <p:cNvPr id="3" name="TextBox 2"/>
          <p:cNvSpPr txBox="1"/>
          <p:nvPr/>
        </p:nvSpPr>
        <p:spPr>
          <a:xfrm>
            <a:off x="2810023" y="5892244"/>
            <a:ext cx="6713569" cy="461665"/>
          </a:xfrm>
          <a:prstGeom prst="rect">
            <a:avLst/>
          </a:prstGeom>
          <a:noFill/>
        </p:spPr>
        <p:txBody>
          <a:bodyPr wrap="none" rtlCol="0">
            <a:spAutoFit/>
          </a:bodyPr>
          <a:lstStyle/>
          <a:p>
            <a:r>
              <a:rPr lang="en-US" sz="2400" dirty="0"/>
              <a:t>Visit book website:  web.eece.maine.edu/~zhu/book/</a:t>
            </a:r>
          </a:p>
        </p:txBody>
      </p:sp>
    </p:spTree>
    <p:extLst>
      <p:ext uri="{BB962C8B-B14F-4D97-AF65-F5344CB8AC3E}">
        <p14:creationId xmlns:p14="http://schemas.microsoft.com/office/powerpoint/2010/main" val="1460471353"/>
      </p:ext>
    </p:extLst>
  </p:cSld>
  <p:clrMapOvr>
    <a:masterClrMapping/>
  </p:clrMapOvr>
  <mc:AlternateContent xmlns:mc="http://schemas.openxmlformats.org/markup-compatibility/2006" xmlns:p14="http://schemas.microsoft.com/office/powerpoint/2010/main">
    <mc:Choice Requires="p14">
      <p:transition spd="slow" p14:dur="2000" advTm="10097"/>
    </mc:Choice>
    <mc:Fallback xmlns="">
      <p:transition spd="slow" advTm="10097"/>
    </mc:Fallback>
  </mc:AlternateContent>
  <p:extLst mod="1">
    <p:ext uri="{E180D4A7-C9FB-4DFB-919C-405C955672EB}">
      <p14:showEvtLst xmlns:p14="http://schemas.microsoft.com/office/powerpoint/2010/main">
        <p14:playEvt time="136" objId="8"/>
        <p14:stopEvt time="8857"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FAQ</a:t>
            </a:r>
          </a:p>
        </p:txBody>
      </p:sp>
      <p:sp>
        <p:nvSpPr>
          <p:cNvPr id="2" name="Slide Number Placeholder 1"/>
          <p:cNvSpPr>
            <a:spLocks noGrp="1"/>
          </p:cNvSpPr>
          <p:nvPr>
            <p:ph type="sldNum" sz="quarter" idx="12"/>
          </p:nvPr>
        </p:nvSpPr>
        <p:spPr/>
        <p:txBody>
          <a:bodyPr/>
          <a:lstStyle/>
          <a:p>
            <a:fld id="{EA7C8D44-3667-46F6-9772-CC52308E2A7F}" type="slidenum">
              <a:rPr kumimoji="0" lang="en-US" smtClean="0"/>
              <a:pPr/>
              <a:t>10</a:t>
            </a:fld>
            <a:endParaRPr kumimoji="0" lang="en-US"/>
          </a:p>
        </p:txBody>
      </p:sp>
      <p:sp>
        <p:nvSpPr>
          <p:cNvPr id="4" name="Content Placeholder 3"/>
          <p:cNvSpPr>
            <a:spLocks noGrp="1"/>
          </p:cNvSpPr>
          <p:nvPr>
            <p:ph sz="quarter" idx="1"/>
          </p:nvPr>
        </p:nvSpPr>
        <p:spPr>
          <a:xfrm>
            <a:off x="435512" y="1222956"/>
            <a:ext cx="4876800" cy="4937760"/>
          </a:xfrm>
        </p:spPr>
        <p:txBody>
          <a:bodyPr>
            <a:normAutofit lnSpcReduction="10000"/>
          </a:bodyPr>
          <a:lstStyle/>
          <a:p>
            <a:r>
              <a:rPr lang="en-US" dirty="0"/>
              <a:t>How to set up the boot mode?</a:t>
            </a:r>
          </a:p>
          <a:p>
            <a:pPr lvl="1"/>
            <a:r>
              <a:rPr lang="en-US" dirty="0">
                <a:solidFill>
                  <a:srgbClr val="FF0000"/>
                </a:solidFill>
              </a:rPr>
              <a:t>PCB design</a:t>
            </a:r>
          </a:p>
          <a:p>
            <a:r>
              <a:rPr lang="en-US" dirty="0"/>
              <a:t>How to place the code to the boot memory (internal flash, system memory, internal SRAM)</a:t>
            </a:r>
          </a:p>
          <a:p>
            <a:pPr lvl="1"/>
            <a:r>
              <a:rPr lang="en-US">
                <a:solidFill>
                  <a:srgbClr val="FF0000"/>
                </a:solidFill>
              </a:rPr>
              <a:t>Linker </a:t>
            </a:r>
            <a:r>
              <a:rPr lang="en-US" dirty="0">
                <a:solidFill>
                  <a:srgbClr val="FF0000"/>
                </a:solidFill>
              </a:rPr>
              <a:t>Script</a:t>
            </a:r>
          </a:p>
          <a:p>
            <a:pPr lvl="2"/>
            <a:r>
              <a:rPr lang="en-US" dirty="0"/>
              <a:t>How are data and code sections merged?</a:t>
            </a:r>
          </a:p>
          <a:p>
            <a:pPr lvl="2"/>
            <a:r>
              <a:rPr lang="en-US" dirty="0"/>
              <a:t>Where should each section be placed in the memory?</a:t>
            </a:r>
            <a:endParaRPr lang="en-US" dirty="0">
              <a:solidFill>
                <a:srgbClr val="FF0000"/>
              </a:solidFill>
            </a:endParaRPr>
          </a:p>
          <a:p>
            <a:r>
              <a:rPr lang="en-US" dirty="0"/>
              <a:t>How to set values in memory address 0 and address 4?</a:t>
            </a:r>
          </a:p>
          <a:p>
            <a:pPr lvl="1"/>
            <a:r>
              <a:rPr lang="en-US" dirty="0" err="1">
                <a:solidFill>
                  <a:srgbClr val="FF0000"/>
                </a:solidFill>
              </a:rPr>
              <a:t>startup_xxx.s</a:t>
            </a:r>
            <a:endParaRPr lang="en-US" dirty="0">
              <a:solidFill>
                <a:srgbClr val="FF0000"/>
              </a:solidFill>
            </a:endParaRPr>
          </a:p>
        </p:txBody>
      </p:sp>
      <p:pic>
        <p:nvPicPr>
          <p:cNvPr id="5" name="Picture 4"/>
          <p:cNvPicPr>
            <a:picLocks noChangeAspect="1"/>
          </p:cNvPicPr>
          <p:nvPr/>
        </p:nvPicPr>
        <p:blipFill>
          <a:blip r:embed="rId6"/>
          <a:stretch>
            <a:fillRect/>
          </a:stretch>
        </p:blipFill>
        <p:spPr>
          <a:xfrm>
            <a:off x="5236837" y="1586480"/>
            <a:ext cx="6955163" cy="1868200"/>
          </a:xfrm>
          <a:prstGeom prst="rect">
            <a:avLst/>
          </a:prstGeom>
        </p:spPr>
      </p:pic>
      <p:sp>
        <p:nvSpPr>
          <p:cNvPr id="6" name="Rectangle 5"/>
          <p:cNvSpPr/>
          <p:nvPr/>
        </p:nvSpPr>
        <p:spPr>
          <a:xfrm>
            <a:off x="5295787" y="3898161"/>
            <a:ext cx="6193163" cy="16004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err="1">
                <a:latin typeface="Consolas" pitchFamily="49" charset="0"/>
                <a:cs typeface="Consolas" pitchFamily="49" charset="0"/>
              </a:rPr>
              <a:t>Stack_Size</a:t>
            </a:r>
            <a:r>
              <a:rPr lang="en-US" sz="1400" b="1" dirty="0">
                <a:latin typeface="Consolas" pitchFamily="49" charset="0"/>
                <a:cs typeface="Consolas" pitchFamily="49" charset="0"/>
              </a:rPr>
              <a:t>      EQU     0x00000400             </a:t>
            </a:r>
          </a:p>
          <a:p>
            <a:r>
              <a:rPr lang="en-US" sz="1400" b="1" dirty="0">
                <a:latin typeface="Consolas" pitchFamily="49" charset="0"/>
                <a:cs typeface="Consolas" pitchFamily="49" charset="0"/>
              </a:rPr>
              <a:t>                AREA    STACK, NOINIT, READWRITE, ALIGN=3</a:t>
            </a:r>
          </a:p>
          <a:p>
            <a:r>
              <a:rPr lang="en-US" sz="1400" b="1" dirty="0" err="1">
                <a:latin typeface="Consolas" pitchFamily="49" charset="0"/>
                <a:cs typeface="Consolas" pitchFamily="49" charset="0"/>
              </a:rPr>
              <a:t>Stack_Mem</a:t>
            </a:r>
            <a:r>
              <a:rPr lang="en-US" sz="1400" b="1" dirty="0">
                <a:latin typeface="Consolas" pitchFamily="49" charset="0"/>
                <a:cs typeface="Consolas" pitchFamily="49" charset="0"/>
              </a:rPr>
              <a:t>       SPACE   </a:t>
            </a:r>
            <a:r>
              <a:rPr lang="en-US" sz="1400" b="1" dirty="0" err="1">
                <a:latin typeface="Consolas" pitchFamily="49" charset="0"/>
                <a:cs typeface="Consolas" pitchFamily="49" charset="0"/>
              </a:rPr>
              <a:t>Stack_Size</a:t>
            </a:r>
            <a:endParaRPr lang="en-US" sz="1400" b="1" dirty="0">
              <a:latin typeface="Consolas" pitchFamily="49" charset="0"/>
              <a:cs typeface="Consolas" pitchFamily="49" charset="0"/>
            </a:endParaRPr>
          </a:p>
          <a:p>
            <a:r>
              <a:rPr lang="en-US" sz="1400" b="1" dirty="0">
                <a:latin typeface="Consolas" pitchFamily="49" charset="0"/>
                <a:cs typeface="Consolas" pitchFamily="49" charset="0"/>
              </a:rPr>
              <a:t>__</a:t>
            </a:r>
            <a:r>
              <a:rPr lang="en-US" sz="1400" b="1" dirty="0" err="1">
                <a:latin typeface="Consolas" pitchFamily="49" charset="0"/>
                <a:cs typeface="Consolas" pitchFamily="49" charset="0"/>
              </a:rPr>
              <a:t>initial_sp</a:t>
            </a:r>
            <a:endParaRPr lang="en-US" sz="1400" b="1" dirty="0">
              <a:latin typeface="Consolas" pitchFamily="49" charset="0"/>
              <a:cs typeface="Consolas" pitchFamily="49" charset="0"/>
            </a:endParaRPr>
          </a:p>
          <a:p>
            <a:r>
              <a:rPr lang="en-US" sz="1400" b="1" dirty="0">
                <a:latin typeface="Consolas" pitchFamily="49" charset="0"/>
                <a:cs typeface="Consolas" pitchFamily="49" charset="0"/>
              </a:rPr>
              <a:t>...</a:t>
            </a:r>
          </a:p>
          <a:p>
            <a:r>
              <a:rPr lang="en-US" sz="1400" b="1" dirty="0">
                <a:latin typeface="Consolas" pitchFamily="49" charset="0"/>
                <a:cs typeface="Consolas" pitchFamily="49" charset="0"/>
              </a:rPr>
              <a:t>__Vectors       </a:t>
            </a:r>
            <a:r>
              <a:rPr lang="en-US" sz="1400" b="1" dirty="0">
                <a:solidFill>
                  <a:srgbClr val="FF0000"/>
                </a:solidFill>
                <a:latin typeface="Consolas" pitchFamily="49" charset="0"/>
                <a:cs typeface="Consolas" pitchFamily="49" charset="0"/>
              </a:rPr>
              <a:t>DCD     __</a:t>
            </a:r>
            <a:r>
              <a:rPr lang="en-US" sz="1400" b="1" dirty="0" err="1">
                <a:solidFill>
                  <a:srgbClr val="FF0000"/>
                </a:solidFill>
                <a:latin typeface="Consolas" pitchFamily="49" charset="0"/>
                <a:cs typeface="Consolas" pitchFamily="49" charset="0"/>
              </a:rPr>
              <a:t>initial_sp</a:t>
            </a:r>
            <a:r>
              <a:rPr lang="en-US" sz="1400" b="1" dirty="0">
                <a:solidFill>
                  <a:srgbClr val="FF0000"/>
                </a:solidFill>
                <a:latin typeface="Consolas" pitchFamily="49" charset="0"/>
                <a:cs typeface="Consolas" pitchFamily="49" charset="0"/>
              </a:rPr>
              <a:t>      ; Top of Stack</a:t>
            </a:r>
          </a:p>
          <a:p>
            <a:r>
              <a:rPr lang="en-US" sz="1400" b="1" dirty="0">
                <a:solidFill>
                  <a:srgbClr val="0000FF"/>
                </a:solidFill>
                <a:latin typeface="Consolas" pitchFamily="49" charset="0"/>
                <a:cs typeface="Consolas" pitchFamily="49" charset="0"/>
              </a:rPr>
              <a:t>                DCD     </a:t>
            </a:r>
            <a:r>
              <a:rPr lang="en-US" sz="1400" b="1" dirty="0" err="1">
                <a:solidFill>
                  <a:srgbClr val="0000FF"/>
                </a:solidFill>
                <a:latin typeface="Consolas" pitchFamily="49" charset="0"/>
                <a:cs typeface="Consolas" pitchFamily="49" charset="0"/>
              </a:rPr>
              <a:t>Reset_Handler</a:t>
            </a:r>
            <a:r>
              <a:rPr lang="en-US" sz="1400" b="1" dirty="0">
                <a:solidFill>
                  <a:srgbClr val="0000FF"/>
                </a:solidFill>
                <a:latin typeface="Consolas" pitchFamily="49" charset="0"/>
                <a:cs typeface="Consolas" pitchFamily="49" charset="0"/>
              </a:rPr>
              <a:t>     ; Reset Handler</a:t>
            </a:r>
          </a:p>
        </p:txBody>
      </p:sp>
      <p:sp>
        <p:nvSpPr>
          <p:cNvPr id="7" name="TextBox 6"/>
          <p:cNvSpPr txBox="1"/>
          <p:nvPr/>
        </p:nvSpPr>
        <p:spPr>
          <a:xfrm>
            <a:off x="7080324" y="5562600"/>
            <a:ext cx="2624087" cy="307777"/>
          </a:xfrm>
          <a:prstGeom prst="rect">
            <a:avLst/>
          </a:prstGeom>
          <a:noFill/>
        </p:spPr>
        <p:txBody>
          <a:bodyPr wrap="square" rtlCol="0">
            <a:spAutoFit/>
          </a:bodyPr>
          <a:lstStyle/>
          <a:p>
            <a:r>
              <a:rPr lang="en-US" sz="1400" b="1" dirty="0">
                <a:latin typeface="Consolas" pitchFamily="49" charset="0"/>
                <a:cs typeface="Consolas" pitchFamily="49" charset="0"/>
              </a:rPr>
              <a:t>startup_stm32lxx_md.s</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45226038"/>
      </p:ext>
    </p:extLst>
  </p:cSld>
  <p:clrMapOvr>
    <a:masterClrMapping/>
  </p:clrMapOvr>
  <mc:AlternateContent xmlns:mc="http://schemas.openxmlformats.org/markup-compatibility/2006" xmlns:p14="http://schemas.microsoft.com/office/powerpoint/2010/main">
    <mc:Choice Requires="p14">
      <p:transition spd="slow" p14:dur="2000" advTm="72466"/>
    </mc:Choice>
    <mc:Fallback xmlns="">
      <p:transition spd="slow" advTm="7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bldLst>
      <p:bldP spid="6" grpId="0" animBg="1"/>
      <p:bldP spid="7" grpId="0"/>
    </p:bldLst>
  </p:timing>
  <p:extLst mod="1">
    <p:ext uri="{3A86A75C-4F4B-4683-9AE1-C65F6400EC91}">
      <p14:laserTraceLst xmlns:p14="http://schemas.microsoft.com/office/powerpoint/2010/main">
        <p14:tracePtLst>
          <p14:tracePt t="20166" x="8724900" y="2624138"/>
          <p14:tracePt t="20511" x="8734425" y="2624138"/>
          <p14:tracePt t="20544" x="8755063" y="2624138"/>
          <p14:tracePt t="20633" x="8734425" y="2635250"/>
          <p14:tracePt t="20650" x="8613775" y="2665413"/>
          <p14:tracePt t="20667" x="8513763" y="2684463"/>
          <p14:tracePt t="20683" x="8472488" y="2684463"/>
          <p14:tracePt t="20700" x="8442325" y="2684463"/>
          <p14:tracePt t="20966" x="8453438" y="2684463"/>
          <p14:tracePt t="20977" x="8483600" y="2684463"/>
          <p14:tracePt t="20994" x="8532813" y="2684463"/>
          <p14:tracePt t="21011" x="8543925" y="2684463"/>
          <p14:tracePt t="21028" x="8583613" y="2684463"/>
          <p14:tracePt t="21056" x="8593138" y="2684463"/>
          <p14:tracePt t="21072" x="8613775" y="2684463"/>
          <p14:tracePt t="21089" x="8643938" y="2684463"/>
          <p14:tracePt t="21105" x="8674100" y="2684463"/>
          <p14:tracePt t="21121" x="8694738" y="2684463"/>
          <p14:tracePt t="21133" x="8713788" y="2684463"/>
          <p14:tracePt t="21150" x="8764588" y="2684463"/>
          <p14:tracePt t="21166" x="8794750" y="2684463"/>
          <p14:tracePt t="21167" x="8815388" y="2684463"/>
          <p14:tracePt t="21184" x="8845550" y="2684463"/>
          <p14:tracePt t="21293" x="8875713" y="2674938"/>
          <p14:tracePt t="21305" x="8905875" y="2674938"/>
          <p14:tracePt t="21322" x="8966200" y="2665413"/>
          <p14:tracePt t="21338" x="9036050" y="2644775"/>
          <p14:tracePt t="21354" x="9086850" y="2644775"/>
          <p14:tracePt t="21371" x="9136063" y="2624138"/>
          <p14:tracePt t="21388" x="9217025" y="2624138"/>
          <p14:tracePt t="21400" x="9277350" y="2624138"/>
          <p14:tracePt t="21417" x="9437688" y="2624138"/>
          <p14:tracePt t="21430" x="9558338" y="2635250"/>
          <p14:tracePt t="21447" x="9759950" y="2635250"/>
          <p14:tracePt t="21464" x="9869488" y="2654300"/>
          <p14:tracePt t="21481" x="9950450" y="2654300"/>
          <p14:tracePt t="21497" x="9971088" y="2654300"/>
          <p14:tracePt t="21509" x="9990138" y="2654300"/>
          <p14:tracePt t="21526" x="10020300" y="2654300"/>
          <p14:tracePt t="21543" x="10071100" y="2654300"/>
          <p14:tracePt t="21555" x="10121900" y="2654300"/>
          <p14:tracePt t="21572" x="10221913" y="2654300"/>
          <p14:tracePt t="21589" x="10333038" y="2674938"/>
          <p14:tracePt t="21606" x="10402888" y="2674938"/>
          <p14:tracePt t="21617" x="10412413" y="2674938"/>
          <p14:tracePt t="21635" x="10472738" y="2684463"/>
          <p14:tracePt t="21651" x="10483850" y="2695575"/>
          <p14:tracePt t="21668" x="10502900" y="2714625"/>
          <p14:tracePt t="21684" x="10523538" y="2725738"/>
          <p14:tracePt t="21695" x="10553700" y="2744788"/>
          <p14:tracePt t="21712" x="10563225" y="2744788"/>
          <p14:tracePt t="21728" x="10583863" y="2774950"/>
          <p14:tracePt t="21745" x="10634663" y="2846388"/>
          <p14:tracePt t="21762" x="10664825" y="2876550"/>
          <p14:tracePt t="21763" x="10664825" y="2895600"/>
          <p14:tracePt t="21775" x="10674350" y="2906713"/>
          <p14:tracePt t="21792" x="10694988" y="2936875"/>
          <p14:tracePt t="21808" x="10694988" y="2955925"/>
          <p14:tracePt t="21825" x="10694988" y="2986088"/>
          <p14:tracePt t="21837" x="10694988" y="3006725"/>
          <p14:tracePt t="21901" x="10674350" y="3016250"/>
          <p14:tracePt t="21918" x="10604500" y="3036888"/>
          <p14:tracePt t="21919" x="10583863" y="3036888"/>
          <p14:tracePt t="21930" x="10523538" y="3057525"/>
          <p14:tracePt t="21931" x="10502900" y="3057525"/>
          <p14:tracePt t="21948" x="10352088" y="3076575"/>
          <p14:tracePt t="21964" x="10231438" y="3076575"/>
          <p14:tracePt t="21980" x="10140950" y="3076575"/>
          <p14:tracePt t="21997" x="10091738" y="3076575"/>
          <p14:tracePt t="22008" x="10080625" y="3076575"/>
          <p14:tracePt t="22009" x="10061575" y="3076575"/>
          <p14:tracePt t="22026" x="10050463" y="3076575"/>
          <p14:tracePt t="22042" x="10020300" y="3087688"/>
          <p14:tracePt t="22059" x="9980613" y="3087688"/>
          <p14:tracePt t="22071" x="9920288" y="3087688"/>
          <p14:tracePt t="22088" x="9859963" y="3117850"/>
          <p14:tracePt t="22105" x="9779000" y="3136900"/>
          <p14:tracePt t="22122" x="9748838" y="3136900"/>
          <p14:tracePt t="22134" x="9729788" y="3136900"/>
          <p14:tracePt t="22167" x="9709150" y="3136900"/>
          <p14:tracePt t="22183" x="9678988" y="3136900"/>
          <p14:tracePt t="22196" x="9618663" y="3136900"/>
          <p14:tracePt t="22213" x="9498013" y="3148013"/>
          <p14:tracePt t="22229" x="9398000" y="3157538"/>
          <p14:tracePt t="22246" x="9367838" y="3157538"/>
          <p14:tracePt t="22746" x="9358313" y="3157538"/>
          <p14:tracePt t="22771" x="0" y="0"/>
        </p14:tracePtLst>
        <p14:tracePtLst>
          <p14:tracePt t="65997" x="6272213" y="4152900"/>
          <p14:tracePt t="66155" x="6311900" y="4152900"/>
          <p14:tracePt t="66171" x="6342063" y="4152900"/>
          <p14:tracePt t="66203" x="6381750" y="4152900"/>
          <p14:tracePt t="66220" x="6392863" y="4152900"/>
          <p14:tracePt t="66236" x="6411913" y="4152900"/>
          <p14:tracePt t="66247" x="6432550" y="4152900"/>
          <p14:tracePt t="66264" x="6442075" y="4152900"/>
          <p14:tracePt t="66280" x="6462713" y="4152900"/>
          <p14:tracePt t="66297" x="6472238" y="4152900"/>
          <p14:tracePt t="66596" x="0" y="0"/>
        </p14:tracePtLst>
        <p14:tracePtLst>
          <p14:tracePt t="67718" x="9026525" y="5087938"/>
          <p14:tracePt t="67766" x="9036050" y="5087938"/>
          <p14:tracePt t="67952" x="9015413" y="5108575"/>
          <p14:tracePt t="68359" x="9026525" y="5108575"/>
          <p14:tracePt t="68422" x="9036050" y="5108575"/>
          <p14:tracePt t="68670" x="9045575" y="5108575"/>
          <p14:tracePt t="68671" x="0" y="0"/>
        </p14:tracePtLst>
        <p14:tracePtLst>
          <p14:tracePt t="69594" x="9105900" y="5400675"/>
          <p14:tracePt t="70266" x="9096375" y="5419725"/>
          <p14:tracePt t="70283" x="9075738" y="5419725"/>
          <p14:tracePt t="70733" x="9096375" y="5419725"/>
          <p14:tracePt t="70764" x="9117013" y="5419725"/>
          <p14:tracePt t="70780" x="9136063" y="5419725"/>
          <p14:tracePt t="71236" x="0" y="0"/>
        </p14:tracePtLst>
      </p14:laserTraceLst>
    </p:ext>
    <p:ext uri="{E180D4A7-C9FB-4DFB-919C-405C955672EB}">
      <p14:showEvtLst xmlns:p14="http://schemas.microsoft.com/office/powerpoint/2010/main">
        <p14:playEvt time="97" objId="8"/>
        <p14:stopEvt time="70968" objId="8"/>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9EEE-1E68-8944-9E30-C43CA39F603D}"/>
              </a:ext>
            </a:extLst>
          </p:cNvPr>
          <p:cNvSpPr>
            <a:spLocks noGrp="1"/>
          </p:cNvSpPr>
          <p:nvPr>
            <p:ph type="title"/>
          </p:nvPr>
        </p:nvSpPr>
        <p:spPr/>
        <p:txBody>
          <a:bodyPr/>
          <a:lstStyle/>
          <a:p>
            <a:r>
              <a:rPr lang="en-US" dirty="0"/>
              <a:t>What does the startup code do?</a:t>
            </a:r>
          </a:p>
        </p:txBody>
      </p:sp>
      <p:sp>
        <p:nvSpPr>
          <p:cNvPr id="3" name="Slide Number Placeholder 2">
            <a:extLst>
              <a:ext uri="{FF2B5EF4-FFF2-40B4-BE49-F238E27FC236}">
                <a16:creationId xmlns:a16="http://schemas.microsoft.com/office/drawing/2014/main" id="{5AC0A7CD-4541-F54C-8528-E64010FB8468}"/>
              </a:ext>
            </a:extLst>
          </p:cNvPr>
          <p:cNvSpPr>
            <a:spLocks noGrp="1"/>
          </p:cNvSpPr>
          <p:nvPr>
            <p:ph type="sldNum" sz="quarter" idx="12"/>
          </p:nvPr>
        </p:nvSpPr>
        <p:spPr/>
        <p:txBody>
          <a:bodyPr/>
          <a:lstStyle/>
          <a:p>
            <a:fld id="{EA7C8D44-3667-46F6-9772-CC52308E2A7F}" type="slidenum">
              <a:rPr kumimoji="0" lang="en-US" smtClean="0"/>
              <a:pPr/>
              <a:t>11</a:t>
            </a:fld>
            <a:endParaRPr kumimoji="0" lang="en-US" dirty="0"/>
          </a:p>
        </p:txBody>
      </p:sp>
      <p:sp>
        <p:nvSpPr>
          <p:cNvPr id="4" name="Content Placeholder 3">
            <a:extLst>
              <a:ext uri="{FF2B5EF4-FFF2-40B4-BE49-F238E27FC236}">
                <a16:creationId xmlns:a16="http://schemas.microsoft.com/office/drawing/2014/main" id="{35786F1A-BE16-0242-8E90-D2DE7D1EB3B8}"/>
              </a:ext>
            </a:extLst>
          </p:cNvPr>
          <p:cNvSpPr>
            <a:spLocks noGrp="1"/>
          </p:cNvSpPr>
          <p:nvPr>
            <p:ph sz="quarter" idx="1"/>
          </p:nvPr>
        </p:nvSpPr>
        <p:spPr/>
        <p:txBody>
          <a:bodyPr/>
          <a:lstStyle/>
          <a:p>
            <a:r>
              <a:rPr lang="en-US" dirty="0"/>
              <a:t>Assume the project runs in flash</a:t>
            </a:r>
          </a:p>
          <a:p>
            <a:r>
              <a:rPr lang="en-US" dirty="0"/>
              <a:t>The bootloader (</a:t>
            </a:r>
            <a:r>
              <a:rPr lang="en-US" dirty="0" err="1"/>
              <a:t>startup_xxxx.s</a:t>
            </a:r>
            <a:r>
              <a:rPr lang="en-US" dirty="0"/>
              <a:t>) will perform the following:</a:t>
            </a:r>
          </a:p>
          <a:p>
            <a:pPr lvl="1"/>
            <a:r>
              <a:rPr lang="en-US" dirty="0"/>
              <a:t>Set up the stack and heap region</a:t>
            </a:r>
          </a:p>
          <a:p>
            <a:pPr lvl="1"/>
            <a:r>
              <a:rPr lang="en-US" dirty="0"/>
              <a:t>Pace the memory address of the stack at the beginning of the interrupt vector</a:t>
            </a:r>
          </a:p>
          <a:p>
            <a:pPr lvl="1"/>
            <a:r>
              <a:rPr lang="en-US" dirty="0"/>
              <a:t>Set up the rest of the interrupt vector</a:t>
            </a:r>
          </a:p>
          <a:p>
            <a:pPr lvl="1"/>
            <a:r>
              <a:rPr lang="en-US" dirty="0"/>
              <a:t>Copy RW data session from Flash to SRAM</a:t>
            </a:r>
          </a:p>
          <a:p>
            <a:pPr lvl="1"/>
            <a:r>
              <a:rPr lang="en-US" dirty="0"/>
              <a:t>Copy ZI data session from Flash to SRAM</a:t>
            </a:r>
          </a:p>
        </p:txBody>
      </p:sp>
    </p:spTree>
    <p:extLst>
      <p:ext uri="{BB962C8B-B14F-4D97-AF65-F5344CB8AC3E}">
        <p14:creationId xmlns:p14="http://schemas.microsoft.com/office/powerpoint/2010/main" val="418389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a:t>Flash Memory Layout</a:t>
            </a:r>
            <a:endParaRPr lang="en-US" dirty="0"/>
          </a:p>
        </p:txBody>
      </p:sp>
      <p:grpSp>
        <p:nvGrpSpPr>
          <p:cNvPr id="6" name="Group 5"/>
          <p:cNvGrpSpPr/>
          <p:nvPr/>
        </p:nvGrpSpPr>
        <p:grpSpPr>
          <a:xfrm>
            <a:off x="-23929" y="1227324"/>
            <a:ext cx="4205647" cy="5041758"/>
            <a:chOff x="7155109" y="1207639"/>
            <a:chExt cx="4205647" cy="5041758"/>
          </a:xfrm>
        </p:grpSpPr>
        <p:sp>
          <p:nvSpPr>
            <p:cNvPr id="8" name="Rectangle 7"/>
            <p:cNvSpPr/>
            <p:nvPr/>
          </p:nvSpPr>
          <p:spPr>
            <a:xfrm>
              <a:off x="9224108" y="5559425"/>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8"/>
            <p:cNvSpPr/>
            <p:nvPr/>
          </p:nvSpPr>
          <p:spPr>
            <a:xfrm>
              <a:off x="9224108" y="4955727"/>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SRAM</a:t>
              </a:r>
            </a:p>
          </p:txBody>
        </p:sp>
        <p:sp>
          <p:nvSpPr>
            <p:cNvPr id="10" name="Rectangle 9"/>
            <p:cNvSpPr/>
            <p:nvPr/>
          </p:nvSpPr>
          <p:spPr>
            <a:xfrm>
              <a:off x="9224108" y="4370605"/>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11" name="Rectangle 10"/>
            <p:cNvSpPr/>
            <p:nvPr/>
          </p:nvSpPr>
          <p:spPr>
            <a:xfrm>
              <a:off x="9220200" y="1942810"/>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2" name="Rectangle 11"/>
            <p:cNvSpPr/>
            <p:nvPr/>
          </p:nvSpPr>
          <p:spPr>
            <a:xfrm>
              <a:off x="9222328" y="3158313"/>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3" name="Rectangle 12"/>
            <p:cNvSpPr/>
            <p:nvPr/>
          </p:nvSpPr>
          <p:spPr>
            <a:xfrm>
              <a:off x="9220200" y="1373647"/>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4" name="Rectangle 13"/>
            <p:cNvSpPr/>
            <p:nvPr/>
          </p:nvSpPr>
          <p:spPr>
            <a:xfrm>
              <a:off x="9220200" y="1373647"/>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8045580" y="5941620"/>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16" name="Group 15"/>
            <p:cNvGrpSpPr/>
            <p:nvPr/>
          </p:nvGrpSpPr>
          <p:grpSpPr>
            <a:xfrm>
              <a:off x="7227994" y="5407025"/>
              <a:ext cx="1995254" cy="690090"/>
              <a:chOff x="138346" y="5410200"/>
              <a:chExt cx="1995254" cy="690090"/>
            </a:xfrm>
          </p:grpSpPr>
          <p:sp>
            <p:nvSpPr>
              <p:cNvPr id="17" name="TextBox 16"/>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18" name="Left Brace 17"/>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0" name="Group 19"/>
            <p:cNvGrpSpPr/>
            <p:nvPr/>
          </p:nvGrpSpPr>
          <p:grpSpPr>
            <a:xfrm>
              <a:off x="7220619" y="4794448"/>
              <a:ext cx="1996533" cy="757161"/>
              <a:chOff x="130971" y="4797623"/>
              <a:chExt cx="1996533" cy="757161"/>
            </a:xfrm>
          </p:grpSpPr>
          <p:sp>
            <p:nvSpPr>
              <p:cNvPr id="21" name="TextBox 20"/>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22" name="Left Brace 21"/>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4" name="Group 23"/>
            <p:cNvGrpSpPr/>
            <p:nvPr/>
          </p:nvGrpSpPr>
          <p:grpSpPr>
            <a:xfrm>
              <a:off x="7215181" y="4261048"/>
              <a:ext cx="2001111" cy="688777"/>
              <a:chOff x="125533" y="4264223"/>
              <a:chExt cx="2001111" cy="688777"/>
            </a:xfrm>
          </p:grpSpPr>
          <p:sp>
            <p:nvSpPr>
              <p:cNvPr id="25" name="TextBox 24"/>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26" name="Left Brace 25"/>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8" name="Group 27"/>
            <p:cNvGrpSpPr/>
            <p:nvPr/>
          </p:nvGrpSpPr>
          <p:grpSpPr>
            <a:xfrm>
              <a:off x="7318248" y="3041847"/>
              <a:ext cx="1905000" cy="1351459"/>
              <a:chOff x="228600" y="3045022"/>
              <a:chExt cx="1905000" cy="1351459"/>
            </a:xfrm>
          </p:grpSpPr>
          <p:sp>
            <p:nvSpPr>
              <p:cNvPr id="29" name="TextBox 28"/>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30" name="Left Brace 29"/>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32" name="TextBox 31"/>
            <p:cNvSpPr txBox="1"/>
            <p:nvPr/>
          </p:nvSpPr>
          <p:spPr>
            <a:xfrm>
              <a:off x="8044720" y="1207639"/>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33" name="Group 32"/>
            <p:cNvGrpSpPr/>
            <p:nvPr/>
          </p:nvGrpSpPr>
          <p:grpSpPr>
            <a:xfrm>
              <a:off x="7155109" y="1282883"/>
              <a:ext cx="917211" cy="671531"/>
              <a:chOff x="65461" y="1286058"/>
              <a:chExt cx="917211" cy="671531"/>
            </a:xfrm>
          </p:grpSpPr>
          <p:sp>
            <p:nvSpPr>
              <p:cNvPr id="34" name="Left Brace 33"/>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6" name="Group 35"/>
            <p:cNvGrpSpPr/>
            <p:nvPr/>
          </p:nvGrpSpPr>
          <p:grpSpPr>
            <a:xfrm>
              <a:off x="7307909" y="1800526"/>
              <a:ext cx="1908383" cy="1404575"/>
              <a:chOff x="218261" y="1803701"/>
              <a:chExt cx="1908383" cy="1404575"/>
            </a:xfrm>
          </p:grpSpPr>
          <p:sp>
            <p:nvSpPr>
              <p:cNvPr id="37" name="TextBox 36"/>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38" name="Left Brace 37"/>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grpSp>
      <p:cxnSp>
        <p:nvCxnSpPr>
          <p:cNvPr id="50" name="Straight Connector 49"/>
          <p:cNvCxnSpPr>
            <a:cxnSpLocks/>
          </p:cNvCxnSpPr>
          <p:nvPr/>
        </p:nvCxnSpPr>
        <p:spPr>
          <a:xfrm flipV="1">
            <a:off x="4188208" y="6137225"/>
            <a:ext cx="612392" cy="1"/>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flipV="1">
            <a:off x="4188208" y="1818999"/>
            <a:ext cx="531352" cy="3760112"/>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791511" y="1638333"/>
            <a:ext cx="3321666" cy="4637736"/>
            <a:chOff x="6019800" y="1631345"/>
            <a:chExt cx="3321666" cy="4637736"/>
          </a:xfrm>
        </p:grpSpPr>
        <p:grpSp>
          <p:nvGrpSpPr>
            <p:cNvPr id="4" name="Group 3"/>
            <p:cNvGrpSpPr/>
            <p:nvPr/>
          </p:nvGrpSpPr>
          <p:grpSpPr>
            <a:xfrm>
              <a:off x="6019800" y="1787580"/>
              <a:ext cx="2140556" cy="4349645"/>
              <a:chOff x="6019800" y="1393332"/>
              <a:chExt cx="2140556" cy="4743893"/>
            </a:xfrm>
          </p:grpSpPr>
          <p:sp>
            <p:nvSpPr>
              <p:cNvPr id="42" name="Rectangle 41"/>
              <p:cNvSpPr/>
              <p:nvPr/>
            </p:nvSpPr>
            <p:spPr>
              <a:xfrm>
                <a:off x="6023708" y="5579110"/>
                <a:ext cx="2136648" cy="5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 to flash, system memory or SRAM</a:t>
                </a:r>
              </a:p>
            </p:txBody>
          </p:sp>
          <p:sp>
            <p:nvSpPr>
              <p:cNvPr id="43" name="Rectangle 42"/>
              <p:cNvSpPr/>
              <p:nvPr/>
            </p:nvSpPr>
            <p:spPr>
              <a:xfrm>
                <a:off x="6023708" y="5201346"/>
                <a:ext cx="2136648" cy="3699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4" name="Rectangle 43"/>
              <p:cNvSpPr/>
              <p:nvPr/>
            </p:nvSpPr>
            <p:spPr>
              <a:xfrm>
                <a:off x="6023708" y="4390290"/>
                <a:ext cx="2136648" cy="8032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Flash</a:t>
                </a:r>
              </a:p>
            </p:txBody>
          </p:sp>
          <p:sp>
            <p:nvSpPr>
              <p:cNvPr id="45" name="Rectangle 44"/>
              <p:cNvSpPr/>
              <p:nvPr/>
            </p:nvSpPr>
            <p:spPr>
              <a:xfrm>
                <a:off x="6019800" y="1962495"/>
                <a:ext cx="2136648" cy="120385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memory</a:t>
                </a:r>
              </a:p>
              <a:p>
                <a:pPr algn="ctr"/>
                <a:r>
                  <a:rPr lang="en-US" dirty="0"/>
                  <a:t>(bootloader)</a:t>
                </a:r>
              </a:p>
            </p:txBody>
          </p:sp>
          <p:sp>
            <p:nvSpPr>
              <p:cNvPr id="46" name="Rectangle 45"/>
              <p:cNvSpPr/>
              <p:nvPr/>
            </p:nvSpPr>
            <p:spPr>
              <a:xfrm>
                <a:off x="6021928" y="3177998"/>
                <a:ext cx="2136648" cy="121229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7" name="Rectangle 46"/>
              <p:cNvSpPr/>
              <p:nvPr/>
            </p:nvSpPr>
            <p:spPr>
              <a:xfrm>
                <a:off x="6019800" y="1393332"/>
                <a:ext cx="2136648" cy="548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Bytes</a:t>
                </a:r>
              </a:p>
            </p:txBody>
          </p:sp>
          <p:sp>
            <p:nvSpPr>
              <p:cNvPr id="48" name="Rectangle 47"/>
              <p:cNvSpPr/>
              <p:nvPr/>
            </p:nvSpPr>
            <p:spPr>
              <a:xfrm>
                <a:off x="6019800" y="1393332"/>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p:cNvSpPr txBox="1"/>
            <p:nvPr/>
          </p:nvSpPr>
          <p:spPr>
            <a:xfrm>
              <a:off x="8162938" y="5961304"/>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sp>
          <p:nvSpPr>
            <p:cNvPr id="55" name="TextBox 54"/>
            <p:cNvSpPr txBox="1"/>
            <p:nvPr/>
          </p:nvSpPr>
          <p:spPr>
            <a:xfrm>
              <a:off x="8156448" y="5085710"/>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57" name="TextBox 56"/>
            <p:cNvSpPr txBox="1"/>
            <p:nvPr/>
          </p:nvSpPr>
          <p:spPr>
            <a:xfrm>
              <a:off x="8156448" y="1631345"/>
              <a:ext cx="1178528" cy="307777"/>
            </a:xfrm>
            <a:prstGeom prst="rect">
              <a:avLst/>
            </a:prstGeom>
            <a:noFill/>
          </p:spPr>
          <p:txBody>
            <a:bodyPr wrap="none" rtlCol="0">
              <a:spAutoFit/>
            </a:bodyPr>
            <a:lstStyle/>
            <a:p>
              <a:r>
                <a:rPr lang="en-US" sz="1400" dirty="0">
                  <a:latin typeface="Consolas" panose="020B0609020204030204" pitchFamily="49" charset="0"/>
                </a:rPr>
                <a:t>0x1FFFFFFF</a:t>
              </a:r>
            </a:p>
          </p:txBody>
        </p:sp>
        <p:sp>
          <p:nvSpPr>
            <p:cNvPr id="58" name="TextBox 57"/>
            <p:cNvSpPr txBox="1"/>
            <p:nvPr/>
          </p:nvSpPr>
          <p:spPr>
            <a:xfrm>
              <a:off x="8156448" y="3226748"/>
              <a:ext cx="1178528" cy="307777"/>
            </a:xfrm>
            <a:prstGeom prst="rect">
              <a:avLst/>
            </a:prstGeom>
            <a:noFill/>
          </p:spPr>
          <p:txBody>
            <a:bodyPr wrap="none" rtlCol="0">
              <a:spAutoFit/>
            </a:bodyPr>
            <a:lstStyle/>
            <a:p>
              <a:r>
                <a:rPr lang="en-US" sz="1400" dirty="0">
                  <a:latin typeface="Consolas" panose="020B0609020204030204" pitchFamily="49" charset="0"/>
                </a:rPr>
                <a:t>0x1FFF0000</a:t>
              </a:r>
            </a:p>
          </p:txBody>
        </p:sp>
        <p:sp>
          <p:nvSpPr>
            <p:cNvPr id="59" name="TextBox 58"/>
            <p:cNvSpPr txBox="1"/>
            <p:nvPr/>
          </p:nvSpPr>
          <p:spPr>
            <a:xfrm>
              <a:off x="8162938" y="4336671"/>
              <a:ext cx="1178528" cy="307777"/>
            </a:xfrm>
            <a:prstGeom prst="rect">
              <a:avLst/>
            </a:prstGeom>
            <a:noFill/>
          </p:spPr>
          <p:txBody>
            <a:bodyPr wrap="none" rtlCol="0">
              <a:spAutoFit/>
            </a:bodyPr>
            <a:lstStyle/>
            <a:p>
              <a:r>
                <a:rPr lang="en-US" sz="1400" dirty="0">
                  <a:latin typeface="Consolas" panose="020B0609020204030204" pitchFamily="49" charset="0"/>
                </a:rPr>
                <a:t>0x080X0000</a:t>
              </a:r>
            </a:p>
          </p:txBody>
        </p:sp>
        <p:sp>
          <p:nvSpPr>
            <p:cNvPr id="63" name="TextBox 62"/>
            <p:cNvSpPr txBox="1"/>
            <p:nvPr/>
          </p:nvSpPr>
          <p:spPr>
            <a:xfrm>
              <a:off x="8153400" y="2206823"/>
              <a:ext cx="1178528" cy="307777"/>
            </a:xfrm>
            <a:prstGeom prst="rect">
              <a:avLst/>
            </a:prstGeom>
            <a:noFill/>
          </p:spPr>
          <p:txBody>
            <a:bodyPr wrap="none" rtlCol="0">
              <a:spAutoFit/>
            </a:bodyPr>
            <a:lstStyle/>
            <a:p>
              <a:r>
                <a:rPr lang="en-US" sz="1400" dirty="0">
                  <a:latin typeface="Consolas" panose="020B0609020204030204" pitchFamily="49" charset="0"/>
                </a:rPr>
                <a:t>0x1FFF77FF</a:t>
              </a:r>
            </a:p>
          </p:txBody>
        </p:sp>
      </p:grpSp>
      <p:cxnSp>
        <p:nvCxnSpPr>
          <p:cNvPr id="64" name="Straight Connector 63">
            <a:extLst>
              <a:ext uri="{FF2B5EF4-FFF2-40B4-BE49-F238E27FC236}">
                <a16:creationId xmlns:a16="http://schemas.microsoft.com/office/drawing/2014/main" id="{292E6CA2-1A82-F648-A482-11E891C7D059}"/>
              </a:ext>
            </a:extLst>
          </p:cNvPr>
          <p:cNvCxnSpPr>
            <a:cxnSpLocks/>
          </p:cNvCxnSpPr>
          <p:nvPr/>
        </p:nvCxnSpPr>
        <p:spPr>
          <a:xfrm>
            <a:off x="8154462" y="5292598"/>
            <a:ext cx="405644" cy="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56ED3D-B1DB-A446-98B2-4B5BB3E2DFD2}"/>
              </a:ext>
            </a:extLst>
          </p:cNvPr>
          <p:cNvCxnSpPr>
            <a:cxnSpLocks/>
          </p:cNvCxnSpPr>
          <p:nvPr/>
        </p:nvCxnSpPr>
        <p:spPr>
          <a:xfrm flipV="1">
            <a:off x="8103639" y="381000"/>
            <a:ext cx="456467" cy="411006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7B752996-CE5C-8E43-A264-DF6AC42C706E}"/>
              </a:ext>
            </a:extLst>
          </p:cNvPr>
          <p:cNvGrpSpPr/>
          <p:nvPr/>
        </p:nvGrpSpPr>
        <p:grpSpPr>
          <a:xfrm>
            <a:off x="8583161" y="227111"/>
            <a:ext cx="3345001" cy="5434819"/>
            <a:chOff x="8583161" y="227111"/>
            <a:chExt cx="3345001" cy="5434819"/>
          </a:xfrm>
        </p:grpSpPr>
        <p:sp>
          <p:nvSpPr>
            <p:cNvPr id="66" name="Rectangle 65">
              <a:extLst>
                <a:ext uri="{FF2B5EF4-FFF2-40B4-BE49-F238E27FC236}">
                  <a16:creationId xmlns:a16="http://schemas.microsoft.com/office/drawing/2014/main" id="{2B154137-F83D-AD47-A015-80AF9F2B51C2}"/>
                </a:ext>
              </a:extLst>
            </p:cNvPr>
            <p:cNvSpPr/>
            <p:nvPr/>
          </p:nvSpPr>
          <p:spPr>
            <a:xfrm>
              <a:off x="8583161" y="381000"/>
              <a:ext cx="2136648" cy="49313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1BB5456-BE31-104A-92C9-178D72897E52}"/>
                </a:ext>
              </a:extLst>
            </p:cNvPr>
            <p:cNvSpPr txBox="1"/>
            <p:nvPr/>
          </p:nvSpPr>
          <p:spPr>
            <a:xfrm>
              <a:off x="10749634" y="5132223"/>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73" name="TextBox 72">
              <a:extLst>
                <a:ext uri="{FF2B5EF4-FFF2-40B4-BE49-F238E27FC236}">
                  <a16:creationId xmlns:a16="http://schemas.microsoft.com/office/drawing/2014/main" id="{B9090C6B-51D1-224F-92E2-602D4A1AFE5B}"/>
                </a:ext>
              </a:extLst>
            </p:cNvPr>
            <p:cNvSpPr txBox="1"/>
            <p:nvPr/>
          </p:nvSpPr>
          <p:spPr>
            <a:xfrm>
              <a:off x="10749634" y="227111"/>
              <a:ext cx="1178528" cy="307777"/>
            </a:xfrm>
            <a:prstGeom prst="rect">
              <a:avLst/>
            </a:prstGeom>
            <a:noFill/>
          </p:spPr>
          <p:txBody>
            <a:bodyPr wrap="none" rtlCol="0">
              <a:spAutoFit/>
            </a:bodyPr>
            <a:lstStyle/>
            <a:p>
              <a:r>
                <a:rPr lang="en-US" sz="1400" dirty="0">
                  <a:latin typeface="Consolas" panose="020B0609020204030204" pitchFamily="49" charset="0"/>
                </a:rPr>
                <a:t>0x080XFFFF</a:t>
              </a:r>
            </a:p>
          </p:txBody>
        </p:sp>
        <p:sp>
          <p:nvSpPr>
            <p:cNvPr id="74" name="Rectangle 73">
              <a:extLst>
                <a:ext uri="{FF2B5EF4-FFF2-40B4-BE49-F238E27FC236}">
                  <a16:creationId xmlns:a16="http://schemas.microsoft.com/office/drawing/2014/main" id="{78227E72-0AD2-9844-88F3-0704D78E67F0}"/>
                </a:ext>
              </a:extLst>
            </p:cNvPr>
            <p:cNvSpPr/>
            <p:nvPr/>
          </p:nvSpPr>
          <p:spPr>
            <a:xfrm>
              <a:off x="8961103" y="5292598"/>
              <a:ext cx="1426994" cy="369332"/>
            </a:xfrm>
            <a:prstGeom prst="rect">
              <a:avLst/>
            </a:prstGeom>
          </p:spPr>
          <p:txBody>
            <a:bodyPr wrap="none">
              <a:spAutoFit/>
            </a:bodyPr>
            <a:lstStyle/>
            <a:p>
              <a:pPr algn="ctr"/>
              <a:r>
                <a:rPr lang="en-US" dirty="0"/>
                <a:t>Internal Flash</a:t>
              </a:r>
            </a:p>
          </p:txBody>
        </p:sp>
      </p:grpSp>
      <p:sp>
        <p:nvSpPr>
          <p:cNvPr id="77" name="Rectangle 76">
            <a:extLst>
              <a:ext uri="{FF2B5EF4-FFF2-40B4-BE49-F238E27FC236}">
                <a16:creationId xmlns:a16="http://schemas.microsoft.com/office/drawing/2014/main" id="{CF4C1928-BB43-D94F-8C86-C0BFDDC214D2}"/>
              </a:ext>
            </a:extLst>
          </p:cNvPr>
          <p:cNvSpPr/>
          <p:nvPr/>
        </p:nvSpPr>
        <p:spPr>
          <a:xfrm>
            <a:off x="8583161" y="4995589"/>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MSP</a:t>
            </a:r>
          </a:p>
        </p:txBody>
      </p:sp>
      <p:sp>
        <p:nvSpPr>
          <p:cNvPr id="78" name="Rectangle 77">
            <a:extLst>
              <a:ext uri="{FF2B5EF4-FFF2-40B4-BE49-F238E27FC236}">
                <a16:creationId xmlns:a16="http://schemas.microsoft.com/office/drawing/2014/main" id="{6C39EE8C-0DAB-0F42-9513-05DD896784B2}"/>
              </a:ext>
            </a:extLst>
          </p:cNvPr>
          <p:cNvSpPr/>
          <p:nvPr/>
        </p:nvSpPr>
        <p:spPr>
          <a:xfrm>
            <a:off x="8583161" y="4656386"/>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Reset_Handler</a:t>
            </a:r>
            <a:endParaRPr lang="en-US" dirty="0"/>
          </a:p>
        </p:txBody>
      </p:sp>
      <p:sp>
        <p:nvSpPr>
          <p:cNvPr id="79" name="Rectangle 78">
            <a:extLst>
              <a:ext uri="{FF2B5EF4-FFF2-40B4-BE49-F238E27FC236}">
                <a16:creationId xmlns:a16="http://schemas.microsoft.com/office/drawing/2014/main" id="{08400A38-DDB1-EB41-B374-874845B45B1E}"/>
              </a:ext>
            </a:extLst>
          </p:cNvPr>
          <p:cNvSpPr/>
          <p:nvPr/>
        </p:nvSpPr>
        <p:spPr>
          <a:xfrm>
            <a:off x="8583161" y="4324734"/>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NMI_Handler</a:t>
            </a:r>
            <a:endParaRPr lang="en-US" dirty="0"/>
          </a:p>
        </p:txBody>
      </p:sp>
      <p:sp>
        <p:nvSpPr>
          <p:cNvPr id="80" name="Rectangle 79">
            <a:extLst>
              <a:ext uri="{FF2B5EF4-FFF2-40B4-BE49-F238E27FC236}">
                <a16:creationId xmlns:a16="http://schemas.microsoft.com/office/drawing/2014/main" id="{FC409444-58C1-6849-9EE5-77C68127A060}"/>
              </a:ext>
            </a:extLst>
          </p:cNvPr>
          <p:cNvSpPr/>
          <p:nvPr/>
        </p:nvSpPr>
        <p:spPr>
          <a:xfrm>
            <a:off x="8578750" y="3369310"/>
            <a:ext cx="2136648" cy="96297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1" name="Rectangle 80">
            <a:extLst>
              <a:ext uri="{FF2B5EF4-FFF2-40B4-BE49-F238E27FC236}">
                <a16:creationId xmlns:a16="http://schemas.microsoft.com/office/drawing/2014/main" id="{3C9EEEEE-A785-D441-BDD2-0C5725208D7A}"/>
              </a:ext>
            </a:extLst>
          </p:cNvPr>
          <p:cNvSpPr/>
          <p:nvPr/>
        </p:nvSpPr>
        <p:spPr>
          <a:xfrm>
            <a:off x="8580113" y="2127424"/>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2" name="Rectangle 81">
            <a:extLst>
              <a:ext uri="{FF2B5EF4-FFF2-40B4-BE49-F238E27FC236}">
                <a16:creationId xmlns:a16="http://schemas.microsoft.com/office/drawing/2014/main" id="{173A4B06-9945-0846-9412-67D9160CD8DE}"/>
              </a:ext>
            </a:extLst>
          </p:cNvPr>
          <p:cNvSpPr/>
          <p:nvPr/>
        </p:nvSpPr>
        <p:spPr>
          <a:xfrm>
            <a:off x="8585374" y="1254538"/>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 Data</a:t>
            </a:r>
          </a:p>
        </p:txBody>
      </p:sp>
      <p:sp>
        <p:nvSpPr>
          <p:cNvPr id="83" name="Rectangle 82">
            <a:extLst>
              <a:ext uri="{FF2B5EF4-FFF2-40B4-BE49-F238E27FC236}">
                <a16:creationId xmlns:a16="http://schemas.microsoft.com/office/drawing/2014/main" id="{8D040406-3CA9-5B4A-9838-90CEDE0A00DE}"/>
              </a:ext>
            </a:extLst>
          </p:cNvPr>
          <p:cNvSpPr/>
          <p:nvPr/>
        </p:nvSpPr>
        <p:spPr>
          <a:xfrm>
            <a:off x="8582326" y="803883"/>
            <a:ext cx="2136648" cy="4515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4" name="Right Brace 83">
            <a:extLst>
              <a:ext uri="{FF2B5EF4-FFF2-40B4-BE49-F238E27FC236}">
                <a16:creationId xmlns:a16="http://schemas.microsoft.com/office/drawing/2014/main" id="{8D4DA84B-1F12-6F40-9271-A2516E658BA9}"/>
              </a:ext>
            </a:extLst>
          </p:cNvPr>
          <p:cNvSpPr/>
          <p:nvPr/>
        </p:nvSpPr>
        <p:spPr>
          <a:xfrm>
            <a:off x="10749634" y="3369309"/>
            <a:ext cx="223166" cy="159871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3BA56768-DA53-AE4C-8C36-546ED04D5D58}"/>
              </a:ext>
            </a:extLst>
          </p:cNvPr>
          <p:cNvSpPr txBox="1"/>
          <p:nvPr/>
        </p:nvSpPr>
        <p:spPr>
          <a:xfrm>
            <a:off x="11002625" y="3837218"/>
            <a:ext cx="1050224" cy="646331"/>
          </a:xfrm>
          <a:prstGeom prst="rect">
            <a:avLst/>
          </a:prstGeom>
          <a:noFill/>
        </p:spPr>
        <p:txBody>
          <a:bodyPr wrap="square" rtlCol="0">
            <a:spAutoFit/>
          </a:bodyPr>
          <a:lstStyle/>
          <a:p>
            <a:r>
              <a:rPr lang="en-US" dirty="0">
                <a:solidFill>
                  <a:srgbClr val="FF0000"/>
                </a:solidFill>
              </a:rPr>
              <a:t>Interrupt vector</a:t>
            </a:r>
          </a:p>
        </p:txBody>
      </p:sp>
      <p:sp>
        <p:nvSpPr>
          <p:cNvPr id="86" name="Rectangle 85">
            <a:extLst>
              <a:ext uri="{FF2B5EF4-FFF2-40B4-BE49-F238E27FC236}">
                <a16:creationId xmlns:a16="http://schemas.microsoft.com/office/drawing/2014/main" id="{7A14D4E3-1F74-A244-88B1-9036C0E5F401}"/>
              </a:ext>
            </a:extLst>
          </p:cNvPr>
          <p:cNvSpPr/>
          <p:nvPr/>
        </p:nvSpPr>
        <p:spPr>
          <a:xfrm>
            <a:off x="8577504" y="379742"/>
            <a:ext cx="2136648" cy="43297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sp>
        <p:nvSpPr>
          <p:cNvPr id="7" name="TextBox 6"/>
          <p:cNvSpPr txBox="1"/>
          <p:nvPr/>
        </p:nvSpPr>
        <p:spPr>
          <a:xfrm>
            <a:off x="10704183" y="468416"/>
            <a:ext cx="1441100" cy="338554"/>
          </a:xfrm>
          <a:prstGeom prst="rect">
            <a:avLst/>
          </a:prstGeom>
          <a:noFill/>
        </p:spPr>
        <p:txBody>
          <a:bodyPr wrap="none" rtlCol="0">
            <a:spAutoFit/>
          </a:bodyPr>
          <a:lstStyle/>
          <a:p>
            <a:r>
              <a:rPr lang="en-US" sz="1600" dirty="0"/>
              <a:t>Zero Initialized</a:t>
            </a:r>
          </a:p>
        </p:txBody>
      </p:sp>
      <p:sp>
        <p:nvSpPr>
          <p:cNvPr id="75" name="TextBox 74"/>
          <p:cNvSpPr txBox="1"/>
          <p:nvPr/>
        </p:nvSpPr>
        <p:spPr>
          <a:xfrm>
            <a:off x="10704183" y="882642"/>
            <a:ext cx="1170513" cy="338554"/>
          </a:xfrm>
          <a:prstGeom prst="rect">
            <a:avLst/>
          </a:prstGeom>
          <a:noFill/>
        </p:spPr>
        <p:txBody>
          <a:bodyPr wrap="none" rtlCol="0">
            <a:spAutoFit/>
          </a:bodyPr>
          <a:lstStyle/>
          <a:p>
            <a:r>
              <a:rPr lang="en-US" sz="1600" dirty="0"/>
              <a:t>Read-Write</a:t>
            </a:r>
          </a:p>
        </p:txBody>
      </p:sp>
      <p:sp>
        <p:nvSpPr>
          <p:cNvPr id="87" name="TextBox 86"/>
          <p:cNvSpPr txBox="1"/>
          <p:nvPr/>
        </p:nvSpPr>
        <p:spPr>
          <a:xfrm>
            <a:off x="10739189" y="1531316"/>
            <a:ext cx="1013034" cy="338554"/>
          </a:xfrm>
          <a:prstGeom prst="rect">
            <a:avLst/>
          </a:prstGeom>
          <a:noFill/>
        </p:spPr>
        <p:txBody>
          <a:bodyPr wrap="none" rtlCol="0">
            <a:spAutoFit/>
          </a:bodyPr>
          <a:lstStyle/>
          <a:p>
            <a:r>
              <a:rPr lang="en-US" sz="1600" dirty="0"/>
              <a:t>Read-only</a:t>
            </a:r>
          </a:p>
        </p:txBody>
      </p:sp>
    </p:spTree>
    <p:custDataLst>
      <p:tags r:id="rId1"/>
    </p:custDataLst>
    <p:extLst>
      <p:ext uri="{BB962C8B-B14F-4D97-AF65-F5344CB8AC3E}">
        <p14:creationId xmlns:p14="http://schemas.microsoft.com/office/powerpoint/2010/main" val="3734476073"/>
      </p:ext>
    </p:extLst>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down)">
                                      <p:cBhvr>
                                        <p:cTn id="18" dur="500"/>
                                        <p:tgtEl>
                                          <p:spTgt spid="65"/>
                                        </p:tgtEl>
                                      </p:cBhvr>
                                    </p:animEffect>
                                  </p:childTnLst>
                                </p:cTn>
                              </p:par>
                              <p:par>
                                <p:cTn id="19" presetID="22" presetClass="entr" presetSubtype="8"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p:bldP spid="86" grpId="0" animBg="1"/>
    </p:bldLst>
  </p:timing>
  <p:extLst mod="1">
    <p:ext uri="{3A86A75C-4F4B-4683-9AE1-C65F6400EC91}">
      <p14:laserTraceLst xmlns:p14="http://schemas.microsoft.com/office/powerpoint/2010/main">
        <p14:tracePtLst>
          <p14:tracePt t="2712" x="3768725" y="5892800"/>
          <p14:tracePt t="2789" x="3819525" y="5922963"/>
          <p14:tracePt t="2790" x="3840163" y="5922963"/>
          <p14:tracePt t="2801" x="3870325" y="5932488"/>
          <p14:tracePt t="2813" x="3900488" y="5932488"/>
          <p14:tracePt t="2835" x="3919538" y="5932488"/>
          <p14:tracePt t="2847" x="3930650" y="5932488"/>
          <p14:tracePt t="2869" x="3949700" y="5932488"/>
          <p14:tracePt t="2880" x="3970338" y="5932488"/>
          <p14:tracePt t="2893" x="3979863" y="5932488"/>
          <p14:tracePt t="2915" x="4021138" y="5932488"/>
          <p14:tracePt t="2993" x="4021138" y="5922963"/>
          <p14:tracePt t="3005" x="4040188" y="5902325"/>
          <p14:tracePt t="3017" x="4051300" y="5883275"/>
          <p14:tracePt t="3040" x="4070350" y="5772150"/>
          <p14:tracePt t="3051" x="4111625" y="5702300"/>
          <p14:tracePt t="3073" x="4160838" y="5491163"/>
          <p14:tracePt t="3091" x="4202113" y="5219700"/>
          <p14:tracePt t="3091" x="4202113" y="5178425"/>
          <p14:tracePt t="3104" x="4202113" y="4987925"/>
          <p14:tracePt t="3116" x="4221163" y="4776788"/>
          <p14:tracePt t="3128" x="4221163" y="4595813"/>
          <p14:tracePt t="3150" x="4211638" y="4264025"/>
          <p14:tracePt t="3163" x="4211638" y="4102100"/>
          <p14:tracePt t="3175" x="4191000" y="3962400"/>
          <p14:tracePt t="3197" x="4191000" y="3760788"/>
          <p14:tracePt t="3197" x="4191000" y="3740150"/>
          <p14:tracePt t="3209" x="4191000" y="3670300"/>
          <p14:tracePt t="3221" x="4191000" y="3630613"/>
          <p14:tracePt t="3243" x="4191000" y="3540125"/>
          <p14:tracePt t="3254" x="4191000" y="3468688"/>
          <p14:tracePt t="3276" x="4191000" y="3368675"/>
          <p14:tracePt t="3288" x="4181475" y="3298825"/>
          <p14:tracePt t="3299" x="4181475" y="3238500"/>
          <p14:tracePt t="3300" x="4181475" y="3208338"/>
          <p14:tracePt t="3322" x="4191000" y="3027363"/>
          <p14:tracePt t="3333" x="4202113" y="2955925"/>
          <p14:tracePt t="3346" x="4221163" y="2846388"/>
          <p14:tracePt t="3368" x="4251325" y="2755900"/>
          <p14:tracePt t="3380" x="4271963" y="2684463"/>
          <p14:tracePt t="3392" x="4302125" y="2635250"/>
          <p14:tracePt t="3414" x="4341813" y="2484438"/>
          <p14:tracePt t="3426" x="4371975" y="2393950"/>
          <p14:tracePt t="3448" x="4422775" y="2222500"/>
          <p14:tracePt t="3461" x="4452938" y="2141538"/>
          <p14:tracePt t="3462" x="4452938" y="2122488"/>
          <p14:tracePt t="3473" x="4452938" y="2092325"/>
          <p14:tracePt t="3484" x="4452938" y="2071688"/>
          <p14:tracePt t="3507" x="4452938" y="2041525"/>
          <p14:tracePt t="3507" x="4452938" y="2020888"/>
          <p14:tracePt t="3519" x="4452938" y="2011363"/>
          <p14:tracePt t="3542" x="4452938" y="1990725"/>
          <p14:tracePt t="3618" x="4452938" y="1981200"/>
          <p14:tracePt t="3631" x="4452938" y="1960563"/>
          <p14:tracePt t="3643" x="4441825" y="1930400"/>
          <p14:tracePt t="3665" x="4441825" y="1851025"/>
          <p14:tracePt t="3676" x="4432300" y="1839913"/>
          <p14:tracePt t="3808" x="4432300" y="1851025"/>
          <p14:tracePt t="3821" x="4432300" y="1920875"/>
          <p14:tracePt t="3832" x="4432300" y="2020888"/>
          <p14:tracePt t="3854" x="4441825" y="2252663"/>
          <p14:tracePt t="3867" x="4452938" y="2403475"/>
          <p14:tracePt t="3879" x="4471988" y="2554288"/>
          <p14:tracePt t="3908" x="4552950" y="2986088"/>
          <p14:tracePt t="3930" x="4613275" y="3378200"/>
          <p14:tracePt t="3942" x="4694238" y="3649663"/>
          <p14:tracePt t="3964" x="4784725" y="3981450"/>
          <p14:tracePt t="3976" x="4814888" y="4113213"/>
          <p14:tracePt t="3988" x="4845050" y="4222750"/>
          <p14:tracePt t="4011" x="4864100" y="4403725"/>
          <p14:tracePt t="4022" x="4864100" y="4484688"/>
          <p14:tracePt t="4034" x="4864100" y="4595813"/>
          <p14:tracePt t="4056" x="4864100" y="4806950"/>
          <p14:tracePt t="4067" x="4864100" y="4916488"/>
          <p14:tracePt t="4080" x="4854575" y="4997450"/>
          <p14:tracePt t="4101" x="4854575" y="5199063"/>
          <p14:tracePt t="4101" x="4854575" y="5229225"/>
          <p14:tracePt t="4114" x="4854575" y="5319713"/>
          <p14:tracePt t="4126" x="4854575" y="5419725"/>
          <p14:tracePt t="4149" x="4833938" y="5561013"/>
          <p14:tracePt t="4161" x="4814888" y="5611813"/>
          <p14:tracePt t="4173" x="4814888" y="5630863"/>
          <p14:tracePt t="4195" x="4814888" y="5641975"/>
          <p14:tracePt t="4207" x="4814888" y="5651500"/>
          <p14:tracePt t="4229" x="4803775" y="5661025"/>
          <p14:tracePt t="4241" x="4803775" y="5672138"/>
          <p14:tracePt t="4274" x="4794250" y="5681663"/>
          <p14:tracePt t="4285" x="4773613" y="5691188"/>
          <p14:tracePt t="4324" x="4733925" y="5781675"/>
          <p14:tracePt t="4347" x="4733925" y="5792788"/>
          <p14:tracePt t="4835" x="4733925" y="5802313"/>
          <p14:tracePt t="4836" x="0" y="0"/>
        </p14:tracePtLst>
        <p14:tracePtLst>
          <p14:tracePt t="19878" x="8070850" y="2654300"/>
          <p14:tracePt t="20324" x="0" y="0"/>
        </p14:tracePtLst>
        <p14:tracePtLst>
          <p14:tracePt t="24946" x="6492875" y="5078413"/>
          <p14:tracePt t="24959" x="6492875" y="5067300"/>
          <p14:tracePt t="25060" x="6502400" y="5067300"/>
          <p14:tracePt t="25072" x="6543675" y="5067300"/>
          <p14:tracePt t="25084" x="6573838" y="5067300"/>
          <p14:tracePt t="25107" x="6653213" y="5067300"/>
          <p14:tracePt t="25118" x="6713538" y="5057775"/>
          <p14:tracePt t="25130" x="6754813" y="5048250"/>
          <p14:tracePt t="25152" x="6784975" y="5048250"/>
          <p14:tracePt t="25165" x="6815138" y="5048250"/>
          <p14:tracePt t="25193" x="6864350" y="5048250"/>
          <p14:tracePt t="25214" x="6894513" y="5048250"/>
          <p14:tracePt t="25226" x="6915150" y="5048250"/>
          <p14:tracePt t="25238" x="6945313" y="5048250"/>
          <p14:tracePt t="25260" x="7015163" y="5048250"/>
          <p14:tracePt t="25272" x="7065963" y="5048250"/>
          <p14:tracePt t="25295" x="7126288" y="5048250"/>
          <p14:tracePt t="25307" x="7177088" y="5048250"/>
          <p14:tracePt t="25318" x="7196138" y="5048250"/>
          <p14:tracePt t="25341" x="7246938" y="5048250"/>
          <p14:tracePt t="25353" x="7256463" y="5048250"/>
          <p14:tracePt t="25365" x="7297738" y="5048250"/>
          <p14:tracePt t="25387" x="7377113" y="5048250"/>
          <p14:tracePt t="25399" x="7437438" y="5048250"/>
          <p14:tracePt t="25400" x="7448550" y="5048250"/>
          <p14:tracePt t="25411" x="7467600" y="5048250"/>
          <p14:tracePt t="25433" x="7539038" y="5048250"/>
          <p14:tracePt t="25445" x="7548563" y="5048250"/>
          <p14:tracePt t="25457" x="7588250" y="5048250"/>
          <p14:tracePt t="25480" x="7669213" y="5048250"/>
          <p14:tracePt t="25492" x="7678738" y="5048250"/>
          <p14:tracePt t="25524" x="7720013" y="5048250"/>
          <p14:tracePt t="25947" x="0" y="0"/>
        </p14:tracePtLst>
        <p14:tracePtLst>
          <p14:tracePt t="28021" x="6161088" y="5932488"/>
          <p14:tracePt t="28269" x="6181725" y="5932488"/>
          <p14:tracePt t="28302" x="6200775" y="5932488"/>
          <p14:tracePt t="28325" x="6230938" y="5932488"/>
          <p14:tracePt t="28369" x="6242050" y="5932488"/>
          <p14:tracePt t="28382" x="6261100" y="5932488"/>
          <p14:tracePt t="28410" x="6311900" y="5932488"/>
          <p14:tracePt t="28433" x="6342063" y="5932488"/>
          <p14:tracePt t="28466" x="6362700" y="5932488"/>
          <p14:tracePt t="28477" x="6392863" y="5932488"/>
          <p14:tracePt t="28489" x="6411913" y="5932488"/>
          <p14:tracePt t="28511" x="6442075" y="5932488"/>
          <p14:tracePt t="28522" x="6462713" y="5932488"/>
          <p14:tracePt t="28544" x="6492875" y="5932488"/>
          <p14:tracePt t="28556" x="6513513" y="5932488"/>
          <p14:tracePt t="28588" x="6543675" y="5932488"/>
          <p14:tracePt t="28601" x="6562725" y="5932488"/>
          <p14:tracePt t="28613" x="6573838" y="5932488"/>
          <p14:tracePt t="28647" x="6592888" y="5932488"/>
          <p14:tracePt t="28668" x="6604000" y="5932488"/>
          <p14:tracePt t="28691" x="6623050" y="5932488"/>
          <p14:tracePt t="28713" x="6653213" y="5932488"/>
          <p14:tracePt t="28747" x="6673850" y="5932488"/>
          <p14:tracePt t="28768" x="6704013" y="5932488"/>
          <p14:tracePt t="28790" x="6724650" y="5932488"/>
          <p14:tracePt t="28810" x="6743700" y="5932488"/>
          <p14:tracePt t="28833" x="6754813" y="5932488"/>
          <p14:tracePt t="28855" x="6773863" y="5932488"/>
          <p14:tracePt t="28878" x="6784975" y="5932488"/>
          <p14:tracePt t="28902" x="6824663" y="5932488"/>
          <p14:tracePt t="28913" x="6834188" y="5932488"/>
          <p14:tracePt t="28947" x="6854825" y="5932488"/>
          <p14:tracePt t="28959" x="6875463" y="5932488"/>
          <p14:tracePt t="30399" x="6905625" y="5932488"/>
          <p14:tracePt t="30426" x="6935788" y="5932488"/>
          <p14:tracePt t="30482" x="6954838" y="5932488"/>
          <p14:tracePt t="30506" x="6975475" y="5932488"/>
          <p14:tracePt t="30528" x="7005638" y="5932488"/>
          <p14:tracePt t="30540" x="7015163" y="5932488"/>
          <p14:tracePt t="30551" x="7035800" y="5932488"/>
          <p14:tracePt t="30573" x="7056438" y="5932488"/>
          <p14:tracePt t="30585" x="7075488" y="5932488"/>
          <p14:tracePt t="30606" x="7086600" y="5932488"/>
          <p14:tracePt t="30629" x="7105650" y="5932488"/>
          <p14:tracePt t="30651" x="7135813" y="5932488"/>
          <p14:tracePt t="30708" x="7156450" y="5932488"/>
          <p14:tracePt t="30775" x="7165975" y="5932488"/>
          <p14:tracePt t="30787" x="7186613" y="5932488"/>
          <p14:tracePt t="30810" x="7207250" y="5932488"/>
          <p14:tracePt t="30827" x="7237413" y="5932488"/>
          <p14:tracePt t="30849" x="7256463" y="5932488"/>
          <p14:tracePt t="30872" x="7267575" y="5932488"/>
          <p14:tracePt t="30884" x="7286625" y="5932488"/>
          <p14:tracePt t="30896" x="7297738" y="5932488"/>
          <p14:tracePt t="30918" x="7337425" y="5932488"/>
          <p14:tracePt t="30930" x="7346950" y="5932488"/>
          <p14:tracePt t="30942" x="7367588" y="5932488"/>
          <p14:tracePt t="30963" x="7397750" y="5932488"/>
          <p14:tracePt t="30975" x="7418388" y="5932488"/>
          <p14:tracePt t="30997" x="7467600" y="5932488"/>
          <p14:tracePt t="31009" x="7488238" y="5932488"/>
          <p14:tracePt t="31020" x="7497763" y="5932488"/>
          <p14:tracePt t="31042" x="7518400" y="5932488"/>
          <p14:tracePt t="31053" x="7527925" y="5932488"/>
          <p14:tracePt t="31294" x="7548563" y="5932488"/>
          <p14:tracePt t="31306" x="7569200" y="5932488"/>
          <p14:tracePt t="31318" x="7578725" y="5932488"/>
          <p14:tracePt t="31351" x="7599363" y="5932488"/>
          <p14:tracePt t="31363" x="7618413" y="5932488"/>
          <p14:tracePt t="31396" x="7629525" y="5932488"/>
          <p14:tracePt t="31418" x="7669213" y="5932488"/>
          <p14:tracePt t="31430" x="7699375" y="5932488"/>
          <p14:tracePt t="31441" x="7708900" y="5932488"/>
          <p14:tracePt t="31459" x="7750175" y="5932488"/>
          <p14:tracePt t="31492" x="7759700" y="5932488"/>
          <p14:tracePt t="31525" x="7780338" y="5932488"/>
          <p14:tracePt t="31536" x="7799388" y="5943600"/>
          <p14:tracePt t="31558" x="7829550" y="5953125"/>
          <p14:tracePt t="31570" x="7839075" y="5953125"/>
          <p14:tracePt t="31582" x="7859713" y="5953125"/>
          <p14:tracePt t="31603" x="7880350" y="5953125"/>
          <p14:tracePt t="31637" x="7889875" y="5953125"/>
          <p14:tracePt t="31661" x="7910513" y="5953125"/>
          <p14:tracePt t="31683" x="7920038" y="5953125"/>
          <p14:tracePt t="31717" x="7940675" y="5953125"/>
          <p14:tracePt t="31729" x="7959725" y="5953125"/>
          <p14:tracePt t="32462" x="0" y="0"/>
        </p14:tracePtLst>
        <p14:tracePtLst>
          <p14:tracePt t="33006" x="7388225" y="6203950"/>
          <p14:tracePt t="33186" x="7437438" y="6203950"/>
          <p14:tracePt t="33199" x="7448550" y="6203950"/>
          <p14:tracePt t="33211" x="7488238" y="6203950"/>
          <p14:tracePt t="33223" x="7497763" y="6203950"/>
          <p14:tracePt t="33260" x="7569200" y="6203950"/>
          <p14:tracePt t="33271" x="7599363" y="6203950"/>
          <p14:tracePt t="33294" x="7648575" y="6215063"/>
          <p14:tracePt t="33305" x="7678738" y="6215063"/>
          <p14:tracePt t="33317" x="7729538" y="6215063"/>
          <p14:tracePt t="33339" x="7789863" y="6224588"/>
          <p14:tracePt t="33351" x="7810500" y="6234113"/>
          <p14:tracePt t="33373" x="7839075" y="6234113"/>
          <p14:tracePt t="33429" x="7859713" y="6234113"/>
          <p14:tracePt t="33442" x="7880350" y="6234113"/>
          <p14:tracePt t="33464" x="7910513" y="6234113"/>
          <p14:tracePt t="33476" x="7940675" y="6234113"/>
          <p14:tracePt t="33498" x="7959725" y="6234113"/>
          <p14:tracePt t="33520" x="7980363" y="6234113"/>
          <p14:tracePt t="34272" x="0" y="0"/>
        </p14:tracePtLst>
        <p14:tracePtLst>
          <p14:tracePt t="45779" x="8453438" y="5359400"/>
          <p14:tracePt t="45978" x="8462963" y="5359400"/>
          <p14:tracePt t="45990" x="8483600" y="5359400"/>
          <p14:tracePt t="46057" x="8493125" y="5359400"/>
          <p14:tracePt t="46092" x="8513763" y="5359400"/>
          <p14:tracePt t="46116" x="8532813" y="5359400"/>
          <p14:tracePt t="46138" x="8543925" y="5359400"/>
          <p14:tracePt t="46171" x="8562975" y="5359400"/>
          <p14:tracePt t="46183" x="8583613" y="5359400"/>
          <p14:tracePt t="46228" x="8593138" y="5359400"/>
          <p14:tracePt t="46272" x="8623300" y="5359400"/>
          <p14:tracePt t="46435" x="8653463" y="5359400"/>
          <p14:tracePt t="46460" x="8674100" y="5359400"/>
          <p14:tracePt t="46527" x="8694738" y="5359400"/>
          <p14:tracePt t="46561" x="8704263" y="5359400"/>
          <p14:tracePt t="46665" x="8724900" y="5359400"/>
          <p14:tracePt t="46948" x="8734425" y="5380038"/>
          <p14:tracePt t="46982" x="8755063" y="5380038"/>
          <p14:tracePt t="47027" x="8774113" y="5380038"/>
          <p14:tracePt t="47062" x="8785225" y="5380038"/>
          <p14:tracePt t="47121" x="8804275" y="5389563"/>
          <p14:tracePt t="47150" x="8834438" y="5389563"/>
          <p14:tracePt t="47342" x="8855075" y="5389563"/>
          <p14:tracePt t="47446" x="8885238" y="5389563"/>
          <p14:tracePt t="47505" x="8894763" y="5389563"/>
          <p14:tracePt t="47528" x="8936038" y="5389563"/>
          <p14:tracePt t="47763" x="8975725" y="5410200"/>
          <p14:tracePt t="48061" x="9015413" y="5410200"/>
          <p14:tracePt t="48073" x="9026525" y="5410200"/>
          <p14:tracePt t="48106" x="9045575" y="5410200"/>
          <p14:tracePt t="48162" x="9066213" y="5410200"/>
          <p14:tracePt t="48385" x="9075738" y="5410200"/>
          <p14:tracePt t="48419" x="9105900" y="5410200"/>
          <p14:tracePt t="48432" x="9126538" y="5410200"/>
          <p14:tracePt t="48466" x="9147175" y="5400675"/>
          <p14:tracePt t="48477" x="9166225" y="5400675"/>
          <p14:tracePt t="48522" x="9177338" y="5389563"/>
          <p14:tracePt t="48545" x="9196388" y="5380038"/>
          <p14:tracePt t="48569" x="9207500" y="5380038"/>
          <p14:tracePt t="49781" x="9217025" y="5380038"/>
          <p14:tracePt t="49782" x="0" y="0"/>
        </p14:tracePtLst>
        <p14:tracePtLst>
          <p14:tracePt t="53419" x="8453438" y="3529013"/>
          <p14:tracePt t="53800" x="8472488" y="3529013"/>
          <p14:tracePt t="53836" x="8493125" y="3529013"/>
          <p14:tracePt t="53858" x="8502650" y="3529013"/>
          <p14:tracePt t="53869" x="8523288" y="3529013"/>
          <p14:tracePt t="53962" x="8543925" y="3529013"/>
          <p14:tracePt t="53974" x="8553450" y="3529013"/>
          <p14:tracePt t="53995" x="8574088" y="3529013"/>
          <p14:tracePt t="54095" x="8583613" y="3529013"/>
          <p14:tracePt t="54106" x="8604250" y="3529013"/>
          <p14:tracePt t="54118" x="8623300" y="3529013"/>
          <p14:tracePt t="54139" x="8634413" y="3529013"/>
          <p14:tracePt t="54162" x="8653463" y="3529013"/>
          <p14:tracePt t="54184" x="8664575" y="3529013"/>
          <p14:tracePt t="54228" x="8683625" y="3529013"/>
          <p14:tracePt t="54250" x="8734425" y="3529013"/>
          <p14:tracePt t="54261" x="8755063" y="3529013"/>
          <p14:tracePt t="54272" x="8764588" y="3529013"/>
          <p14:tracePt t="54294" x="8785225" y="3529013"/>
          <p14:tracePt t="54433" x="8804275" y="3529013"/>
          <p14:tracePt t="54492" x="8815388" y="3529013"/>
          <p14:tracePt t="54526" x="8834438" y="3529013"/>
          <p14:tracePt t="54559" x="8845550" y="3529013"/>
          <p14:tracePt t="54571" x="8864600" y="3529013"/>
          <p14:tracePt t="54841" x="8885238" y="3529013"/>
          <p14:tracePt t="54874" x="8894763" y="3529013"/>
          <p14:tracePt t="54898" x="8915400" y="3529013"/>
          <p14:tracePt t="55000" x="8936038" y="3529013"/>
          <p14:tracePt t="55047" x="8945563" y="3529013"/>
          <p14:tracePt t="55107" x="8966200" y="3529013"/>
          <p14:tracePt t="55155" x="8985250" y="3529013"/>
          <p14:tracePt t="55465" x="8996363" y="3529013"/>
          <p14:tracePt t="55665" x="9015413" y="3529013"/>
          <p14:tracePt t="55872" x="9026525" y="3529013"/>
          <p14:tracePt t="55898" x="9045575" y="3529013"/>
          <p14:tracePt t="55921" x="9066213" y="3529013"/>
          <p14:tracePt t="55933" x="9075738" y="3529013"/>
          <p14:tracePt t="55968" x="9117013" y="3529013"/>
          <p14:tracePt t="55979" x="9126538" y="3529013"/>
          <p14:tracePt t="55992" x="9147175" y="3529013"/>
          <p14:tracePt t="56012" x="9196388" y="3529013"/>
          <p14:tracePt t="56023" x="9207500" y="3529013"/>
          <p14:tracePt t="56057" x="9226550" y="3529013"/>
          <p14:tracePt t="56531" x="9237663" y="3529013"/>
          <p14:tracePt t="56533" x="0" y="0"/>
        </p14:tracePtLst>
        <p14:tracePtLst>
          <p14:tracePt t="64883" x="6242050" y="442913"/>
          <p14:tracePt t="64997" x="6251575" y="442913"/>
          <p14:tracePt t="65014" x="6272213" y="442913"/>
          <p14:tracePt t="65047" x="6302375" y="442913"/>
          <p14:tracePt t="65071" x="6321425" y="442913"/>
          <p14:tracePt t="65105" x="6342063" y="442913"/>
          <p14:tracePt t="65117" x="6351588" y="442913"/>
          <p14:tracePt t="65138" x="6381750" y="442913"/>
          <p14:tracePt t="65171" x="6402388" y="442913"/>
          <p14:tracePt t="65624" x="6453188" y="442913"/>
          <p14:tracePt t="65636" x="6483350" y="442913"/>
          <p14:tracePt t="65649" x="6553200" y="442913"/>
          <p14:tracePt t="65671" x="6664325" y="461963"/>
          <p14:tracePt t="65683" x="6704013" y="473075"/>
          <p14:tracePt t="65704" x="6754813" y="492125"/>
          <p14:tracePt t="65717" x="6773863" y="492125"/>
          <p14:tracePt t="65729" x="6804025" y="492125"/>
          <p14:tracePt t="65751" x="6815138" y="492125"/>
          <p14:tracePt t="65837" x="6834188" y="492125"/>
          <p14:tracePt t="65860" x="6854825" y="492125"/>
          <p14:tracePt t="65883" x="6884988" y="492125"/>
          <p14:tracePt t="65905" x="6924675" y="492125"/>
          <p14:tracePt t="65950" x="6935788" y="492125"/>
          <p14:tracePt t="65962" x="6954838" y="492125"/>
          <p14:tracePt t="65995" x="6985000" y="492125"/>
          <p14:tracePt t="66017" x="7015163" y="492125"/>
          <p14:tracePt t="66106" x="7035800" y="492125"/>
          <p14:tracePt t="66119" x="7045325" y="492125"/>
          <p14:tracePt t="66141" x="7086600" y="492125"/>
          <p14:tracePt t="66153" x="7116763" y="492125"/>
          <p14:tracePt t="66164" x="7146925" y="492125"/>
          <p14:tracePt t="66186" x="7196138" y="492125"/>
          <p14:tracePt t="66198" x="7216775" y="492125"/>
          <p14:tracePt t="66258" x="7226300" y="492125"/>
          <p14:tracePt t="66291" x="7246938" y="492125"/>
          <p14:tracePt t="66850" x="7256463" y="492125"/>
          <p14:tracePt t="66851" x="0" y="0"/>
        </p14:tracePtLst>
      </p14:laserTraceLst>
    </p:ext>
    <p:ext uri="{E180D4A7-C9FB-4DFB-919C-405C955672EB}">
      <p14:showEvtLst xmlns:p14="http://schemas.microsoft.com/office/powerpoint/2010/main">
        <p14:playEvt time="89" objId="49"/>
        <p14:stopEvt time="66703" objId="49"/>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Memory Layout of Code</a:t>
            </a:r>
          </a:p>
        </p:txBody>
      </p:sp>
      <p:sp>
        <p:nvSpPr>
          <p:cNvPr id="2" name="Slide Number Placeholder 1"/>
          <p:cNvSpPr>
            <a:spLocks noGrp="1"/>
          </p:cNvSpPr>
          <p:nvPr>
            <p:ph type="sldNum" sz="quarter" idx="12"/>
          </p:nvPr>
        </p:nvSpPr>
        <p:spPr/>
        <p:txBody>
          <a:bodyPr/>
          <a:lstStyle/>
          <a:p>
            <a:fld id="{EA7C8D44-3667-46F6-9772-CC52308E2A7F}" type="slidenum">
              <a:rPr kumimoji="0" lang="en-US" smtClean="0"/>
              <a:pPr/>
              <a:t>13</a:t>
            </a:fld>
            <a:endParaRPr kumimoji="0" lang="en-US"/>
          </a:p>
        </p:txBody>
      </p:sp>
      <p:graphicFrame>
        <p:nvGraphicFramePr>
          <p:cNvPr id="4" name="Table 3"/>
          <p:cNvGraphicFramePr>
            <a:graphicFrameLocks noGrp="1"/>
          </p:cNvGraphicFramePr>
          <p:nvPr>
            <p:extLst>
              <p:ext uri="{D42A27DB-BD31-4B8C-83A1-F6EECF244321}">
                <p14:modId xmlns:p14="http://schemas.microsoft.com/office/powerpoint/2010/main" val="3829591322"/>
              </p:ext>
            </p:extLst>
          </p:nvPr>
        </p:nvGraphicFramePr>
        <p:xfrm>
          <a:off x="1371600" y="1524000"/>
          <a:ext cx="8839200" cy="4571999"/>
        </p:xfrm>
        <a:graphic>
          <a:graphicData uri="http://schemas.openxmlformats.org/drawingml/2006/table">
            <a:tbl>
              <a:tblPr firstRow="1" firstCol="1" bandRow="1">
                <a:tableStyleId>{5C22544A-7EE6-4342-B048-85BDC9FD1C3A}</a:tableStyleId>
              </a:tblPr>
              <a:tblGrid>
                <a:gridCol w="1725113">
                  <a:extLst>
                    <a:ext uri="{9D8B030D-6E8A-4147-A177-3AD203B41FA5}">
                      <a16:colId xmlns:a16="http://schemas.microsoft.com/office/drawing/2014/main" val="1658935097"/>
                    </a:ext>
                  </a:extLst>
                </a:gridCol>
                <a:gridCol w="3941589">
                  <a:extLst>
                    <a:ext uri="{9D8B030D-6E8A-4147-A177-3AD203B41FA5}">
                      <a16:colId xmlns:a16="http://schemas.microsoft.com/office/drawing/2014/main" val="2550039510"/>
                    </a:ext>
                  </a:extLst>
                </a:gridCol>
                <a:gridCol w="3172498">
                  <a:extLst>
                    <a:ext uri="{9D8B030D-6E8A-4147-A177-3AD203B41FA5}">
                      <a16:colId xmlns:a16="http://schemas.microsoft.com/office/drawing/2014/main" val="4223226091"/>
                    </a:ext>
                  </a:extLst>
                </a:gridCol>
              </a:tblGrid>
              <a:tr h="563360">
                <a:tc>
                  <a:txBody>
                    <a:bodyPr/>
                    <a:lstStyle/>
                    <a:p>
                      <a:pPr marL="0" marR="0" algn="just">
                        <a:spcBef>
                          <a:spcPts val="0"/>
                        </a:spcBef>
                        <a:spcAft>
                          <a:spcPts val="0"/>
                        </a:spcAft>
                      </a:pPr>
                      <a:r>
                        <a:rPr lang="en-US" sz="1600">
                          <a:effectLst/>
                        </a:rPr>
                        <a:t>Section</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Content</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Memory Region at Run-time</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9956102"/>
                  </a:ext>
                </a:extLst>
              </a:tr>
              <a:tr h="563360">
                <a:tc>
                  <a:txBody>
                    <a:bodyPr/>
                    <a:lstStyle/>
                    <a:p>
                      <a:pPr marL="0" marR="0" algn="just">
                        <a:spcBef>
                          <a:spcPts val="0"/>
                        </a:spcBef>
                        <a:spcAft>
                          <a:spcPts val="0"/>
                        </a:spcAft>
                      </a:pPr>
                      <a:r>
                        <a:rPr lang="en-US" sz="1600" dirty="0">
                          <a:effectLst/>
                        </a:rPr>
                        <a:t>.</a:t>
                      </a:r>
                      <a:r>
                        <a:rPr lang="en-US" sz="1600" dirty="0" err="1">
                          <a:effectLst/>
                        </a:rPr>
                        <a:t>isr_vector</a:t>
                      </a:r>
                      <a:endParaRPr lang="en-US" sz="16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Stack address, interrupt address vector</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Code (Flash)</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0009148"/>
                  </a:ext>
                </a:extLst>
              </a:tr>
              <a:tr h="523985">
                <a:tc>
                  <a:txBody>
                    <a:bodyPr/>
                    <a:lstStyle/>
                    <a:p>
                      <a:pPr marL="0" marR="0" algn="just">
                        <a:spcBef>
                          <a:spcPts val="0"/>
                        </a:spcBef>
                        <a:spcAft>
                          <a:spcPts val="0"/>
                        </a:spcAft>
                      </a:pPr>
                      <a:r>
                        <a:rPr lang="en-US" sz="1600">
                          <a:effectLst/>
                        </a:rPr>
                        <a:t>.text</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Program code, some constants</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Data (Flash)</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727244"/>
                  </a:ext>
                </a:extLst>
              </a:tr>
              <a:tr h="281680">
                <a:tc>
                  <a:txBody>
                    <a:bodyPr/>
                    <a:lstStyle/>
                    <a:p>
                      <a:pPr marL="0" marR="0" algn="just">
                        <a:spcBef>
                          <a:spcPts val="0"/>
                        </a:spcBef>
                        <a:spcAft>
                          <a:spcPts val="0"/>
                        </a:spcAft>
                      </a:pPr>
                      <a:r>
                        <a:rPr lang="en-US" sz="1600">
                          <a:effectLst/>
                        </a:rPr>
                        <a:t>.rodata</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Constant data, strings</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Code (Flash)</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0670287"/>
                  </a:ext>
                </a:extLst>
              </a:tr>
              <a:tr h="785978">
                <a:tc>
                  <a:txBody>
                    <a:bodyPr/>
                    <a:lstStyle/>
                    <a:p>
                      <a:pPr marL="0" marR="0" algn="just">
                        <a:spcBef>
                          <a:spcPts val="0"/>
                        </a:spcBef>
                        <a:spcAft>
                          <a:spcPts val="0"/>
                        </a:spcAft>
                      </a:pPr>
                      <a:r>
                        <a:rPr lang="en-US" sz="1600">
                          <a:effectLst/>
                        </a:rPr>
                        <a:t>.data</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Global initialized variables, </a:t>
                      </a:r>
                    </a:p>
                    <a:p>
                      <a:pPr marL="0" marR="0" algn="l">
                        <a:spcBef>
                          <a:spcPts val="0"/>
                        </a:spcBef>
                        <a:spcAft>
                          <a:spcPts val="0"/>
                        </a:spcAft>
                      </a:pPr>
                      <a:r>
                        <a:rPr lang="en-US" sz="1600">
                          <a:effectLst/>
                        </a:rPr>
                        <a:t>local initialized static variables</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Data (RAM) and Code (Flash)</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9664004"/>
                  </a:ext>
                </a:extLst>
              </a:tr>
              <a:tr h="1047971">
                <a:tc>
                  <a:txBody>
                    <a:bodyPr/>
                    <a:lstStyle/>
                    <a:p>
                      <a:pPr marL="0" marR="0" algn="just">
                        <a:spcBef>
                          <a:spcPts val="0"/>
                        </a:spcBef>
                        <a:spcAft>
                          <a:spcPts val="0"/>
                        </a:spcAft>
                      </a:pPr>
                      <a:r>
                        <a:rPr lang="en-US" sz="1600">
                          <a:effectLst/>
                        </a:rPr>
                        <a:t>.bss</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a:effectLst/>
                        </a:rPr>
                        <a:t>Global un-initialized/zero-initialized variables, local un-initialized/zero-initialized static variables</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Data (RAM)</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52737574"/>
                  </a:ext>
                </a:extLst>
              </a:tr>
              <a:tr h="523985">
                <a:tc>
                  <a:txBody>
                    <a:bodyPr/>
                    <a:lstStyle/>
                    <a:p>
                      <a:pPr marL="0" marR="0" algn="just">
                        <a:spcBef>
                          <a:spcPts val="0"/>
                        </a:spcBef>
                        <a:spcAft>
                          <a:spcPts val="0"/>
                        </a:spcAft>
                      </a:pPr>
                      <a:r>
                        <a:rPr lang="en-US" sz="1600" dirty="0">
                          <a:effectLst/>
                        </a:rPr>
                        <a:t>heap</a:t>
                      </a:r>
                      <a:endParaRPr lang="en-US" sz="16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600" dirty="0">
                          <a:effectLst/>
                        </a:rPr>
                        <a:t>Dynamically allocated variables</a:t>
                      </a:r>
                      <a:endParaRPr lang="en-US" sz="16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a:effectLst/>
                        </a:rPr>
                        <a:t>Data (RAM)</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162305"/>
                  </a:ext>
                </a:extLst>
              </a:tr>
              <a:tr h="281680">
                <a:tc>
                  <a:txBody>
                    <a:bodyPr/>
                    <a:lstStyle/>
                    <a:p>
                      <a:pPr marL="0" marR="0" algn="just">
                        <a:spcBef>
                          <a:spcPts val="0"/>
                        </a:spcBef>
                        <a:spcAft>
                          <a:spcPts val="0"/>
                        </a:spcAft>
                      </a:pPr>
                      <a:r>
                        <a:rPr lang="en-US" sz="1600">
                          <a:effectLst/>
                        </a:rPr>
                        <a:t>stack</a:t>
                      </a:r>
                      <a:endParaRPr lang="en-US" sz="160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600"/>
                        </a:spcBef>
                        <a:spcAft>
                          <a:spcPts val="600"/>
                        </a:spcAft>
                      </a:pPr>
                      <a:r>
                        <a:rPr lang="en-US" sz="1600" dirty="0">
                          <a:effectLst/>
                        </a:rPr>
                        <a:t>Local non-static variables</a:t>
                      </a:r>
                      <a:endParaRPr lang="en-US" sz="16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600" dirty="0">
                          <a:effectLst/>
                        </a:rPr>
                        <a:t>Data (RAM)</a:t>
                      </a:r>
                    </a:p>
                  </a:txBody>
                  <a:tcPr marL="68580" marR="68580" marT="0" marB="0" anchor="ctr"/>
                </a:tc>
                <a:extLst>
                  <a:ext uri="{0D108BD9-81ED-4DB2-BD59-A6C34878D82A}">
                    <a16:rowId xmlns:a16="http://schemas.microsoft.com/office/drawing/2014/main" val="2977215942"/>
                  </a:ext>
                </a:extLst>
              </a:tr>
            </a:tbl>
          </a:graphicData>
        </a:graphic>
      </p:graphicFrame>
    </p:spTree>
    <p:extLst>
      <p:ext uri="{BB962C8B-B14F-4D97-AF65-F5344CB8AC3E}">
        <p14:creationId xmlns:p14="http://schemas.microsoft.com/office/powerpoint/2010/main" val="215403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14</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Execution Image</a:t>
            </a:r>
          </a:p>
        </p:txBody>
      </p:sp>
      <p:grpSp>
        <p:nvGrpSpPr>
          <p:cNvPr id="76" name="Group 75">
            <a:extLst>
              <a:ext uri="{FF2B5EF4-FFF2-40B4-BE49-F238E27FC236}">
                <a16:creationId xmlns:a16="http://schemas.microsoft.com/office/drawing/2014/main" id="{7B752996-CE5C-8E43-A264-DF6AC42C706E}"/>
              </a:ext>
            </a:extLst>
          </p:cNvPr>
          <p:cNvGrpSpPr/>
          <p:nvPr/>
        </p:nvGrpSpPr>
        <p:grpSpPr>
          <a:xfrm>
            <a:off x="5490533" y="735722"/>
            <a:ext cx="2891768" cy="5556281"/>
            <a:chOff x="8583161" y="105649"/>
            <a:chExt cx="2891768" cy="5556281"/>
          </a:xfrm>
        </p:grpSpPr>
        <p:sp>
          <p:nvSpPr>
            <p:cNvPr id="66" name="Rectangle 65">
              <a:extLst>
                <a:ext uri="{FF2B5EF4-FFF2-40B4-BE49-F238E27FC236}">
                  <a16:creationId xmlns:a16="http://schemas.microsoft.com/office/drawing/2014/main" id="{2B154137-F83D-AD47-A015-80AF9F2B51C2}"/>
                </a:ext>
              </a:extLst>
            </p:cNvPr>
            <p:cNvSpPr/>
            <p:nvPr/>
          </p:nvSpPr>
          <p:spPr>
            <a:xfrm>
              <a:off x="8583161" y="381000"/>
              <a:ext cx="2136648" cy="49313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1BB5456-BE31-104A-92C9-178D72897E52}"/>
                </a:ext>
              </a:extLst>
            </p:cNvPr>
            <p:cNvSpPr txBox="1"/>
            <p:nvPr/>
          </p:nvSpPr>
          <p:spPr>
            <a:xfrm>
              <a:off x="10296401" y="5311041"/>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73" name="TextBox 72">
              <a:extLst>
                <a:ext uri="{FF2B5EF4-FFF2-40B4-BE49-F238E27FC236}">
                  <a16:creationId xmlns:a16="http://schemas.microsoft.com/office/drawing/2014/main" id="{B9090C6B-51D1-224F-92E2-602D4A1AFE5B}"/>
                </a:ext>
              </a:extLst>
            </p:cNvPr>
            <p:cNvSpPr txBox="1"/>
            <p:nvPr/>
          </p:nvSpPr>
          <p:spPr>
            <a:xfrm>
              <a:off x="10108511" y="105649"/>
              <a:ext cx="1178528" cy="307777"/>
            </a:xfrm>
            <a:prstGeom prst="rect">
              <a:avLst/>
            </a:prstGeom>
            <a:noFill/>
          </p:spPr>
          <p:txBody>
            <a:bodyPr wrap="none" rtlCol="0">
              <a:spAutoFit/>
            </a:bodyPr>
            <a:lstStyle/>
            <a:p>
              <a:r>
                <a:rPr lang="en-US" sz="1400" dirty="0">
                  <a:latin typeface="Consolas" panose="020B0609020204030204" pitchFamily="49" charset="0"/>
                </a:rPr>
                <a:t>0x080XFFFF</a:t>
              </a:r>
            </a:p>
          </p:txBody>
        </p:sp>
        <p:sp>
          <p:nvSpPr>
            <p:cNvPr id="74" name="Rectangle 73">
              <a:extLst>
                <a:ext uri="{FF2B5EF4-FFF2-40B4-BE49-F238E27FC236}">
                  <a16:creationId xmlns:a16="http://schemas.microsoft.com/office/drawing/2014/main" id="{78227E72-0AD2-9844-88F3-0704D78E67F0}"/>
                </a:ext>
              </a:extLst>
            </p:cNvPr>
            <p:cNvSpPr/>
            <p:nvPr/>
          </p:nvSpPr>
          <p:spPr>
            <a:xfrm>
              <a:off x="8961103" y="5292598"/>
              <a:ext cx="1426994" cy="369332"/>
            </a:xfrm>
            <a:prstGeom prst="rect">
              <a:avLst/>
            </a:prstGeom>
          </p:spPr>
          <p:txBody>
            <a:bodyPr wrap="none">
              <a:spAutoFit/>
            </a:bodyPr>
            <a:lstStyle/>
            <a:p>
              <a:pPr algn="ctr"/>
              <a:r>
                <a:rPr lang="en-US" dirty="0"/>
                <a:t>Internal Flash</a:t>
              </a:r>
            </a:p>
          </p:txBody>
        </p:sp>
      </p:grpSp>
      <p:sp>
        <p:nvSpPr>
          <p:cNvPr id="77" name="Rectangle 76">
            <a:extLst>
              <a:ext uri="{FF2B5EF4-FFF2-40B4-BE49-F238E27FC236}">
                <a16:creationId xmlns:a16="http://schemas.microsoft.com/office/drawing/2014/main" id="{CF4C1928-BB43-D94F-8C86-C0BFDDC214D2}"/>
              </a:ext>
            </a:extLst>
          </p:cNvPr>
          <p:cNvSpPr/>
          <p:nvPr/>
        </p:nvSpPr>
        <p:spPr>
          <a:xfrm>
            <a:off x="5490533" y="5625662"/>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MSP</a:t>
            </a:r>
          </a:p>
        </p:txBody>
      </p:sp>
      <p:sp>
        <p:nvSpPr>
          <p:cNvPr id="78" name="Rectangle 77">
            <a:extLst>
              <a:ext uri="{FF2B5EF4-FFF2-40B4-BE49-F238E27FC236}">
                <a16:creationId xmlns:a16="http://schemas.microsoft.com/office/drawing/2014/main" id="{6C39EE8C-0DAB-0F42-9513-05DD896784B2}"/>
              </a:ext>
            </a:extLst>
          </p:cNvPr>
          <p:cNvSpPr/>
          <p:nvPr/>
        </p:nvSpPr>
        <p:spPr>
          <a:xfrm>
            <a:off x="5490533" y="5286459"/>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Reset_Handler</a:t>
            </a:r>
            <a:endParaRPr lang="en-US" dirty="0"/>
          </a:p>
        </p:txBody>
      </p:sp>
      <p:sp>
        <p:nvSpPr>
          <p:cNvPr id="79" name="Rectangle 78">
            <a:extLst>
              <a:ext uri="{FF2B5EF4-FFF2-40B4-BE49-F238E27FC236}">
                <a16:creationId xmlns:a16="http://schemas.microsoft.com/office/drawing/2014/main" id="{08400A38-DDB1-EB41-B374-874845B45B1E}"/>
              </a:ext>
            </a:extLst>
          </p:cNvPr>
          <p:cNvSpPr/>
          <p:nvPr/>
        </p:nvSpPr>
        <p:spPr>
          <a:xfrm>
            <a:off x="5490533" y="4954807"/>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NMI_Handler</a:t>
            </a:r>
            <a:endParaRPr lang="en-US" dirty="0"/>
          </a:p>
        </p:txBody>
      </p:sp>
      <p:sp>
        <p:nvSpPr>
          <p:cNvPr id="80" name="Rectangle 79">
            <a:extLst>
              <a:ext uri="{FF2B5EF4-FFF2-40B4-BE49-F238E27FC236}">
                <a16:creationId xmlns:a16="http://schemas.microsoft.com/office/drawing/2014/main" id="{FC409444-58C1-6849-9EE5-77C68127A060}"/>
              </a:ext>
            </a:extLst>
          </p:cNvPr>
          <p:cNvSpPr/>
          <p:nvPr/>
        </p:nvSpPr>
        <p:spPr>
          <a:xfrm>
            <a:off x="5486122" y="3999383"/>
            <a:ext cx="2136648" cy="96297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1" name="Rectangle 80">
            <a:extLst>
              <a:ext uri="{FF2B5EF4-FFF2-40B4-BE49-F238E27FC236}">
                <a16:creationId xmlns:a16="http://schemas.microsoft.com/office/drawing/2014/main" id="{3C9EEEEE-A785-D441-BDD2-0C5725208D7A}"/>
              </a:ext>
            </a:extLst>
          </p:cNvPr>
          <p:cNvSpPr/>
          <p:nvPr/>
        </p:nvSpPr>
        <p:spPr>
          <a:xfrm>
            <a:off x="5487485" y="2757497"/>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2" name="Rectangle 81">
            <a:extLst>
              <a:ext uri="{FF2B5EF4-FFF2-40B4-BE49-F238E27FC236}">
                <a16:creationId xmlns:a16="http://schemas.microsoft.com/office/drawing/2014/main" id="{173A4B06-9945-0846-9412-67D9160CD8DE}"/>
              </a:ext>
            </a:extLst>
          </p:cNvPr>
          <p:cNvSpPr/>
          <p:nvPr/>
        </p:nvSpPr>
        <p:spPr>
          <a:xfrm>
            <a:off x="5492746" y="1884611"/>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 Data</a:t>
            </a:r>
          </a:p>
        </p:txBody>
      </p:sp>
      <p:sp>
        <p:nvSpPr>
          <p:cNvPr id="83" name="Rectangle 82">
            <a:extLst>
              <a:ext uri="{FF2B5EF4-FFF2-40B4-BE49-F238E27FC236}">
                <a16:creationId xmlns:a16="http://schemas.microsoft.com/office/drawing/2014/main" id="{8D040406-3CA9-5B4A-9838-90CEDE0A00DE}"/>
              </a:ext>
            </a:extLst>
          </p:cNvPr>
          <p:cNvSpPr/>
          <p:nvPr/>
        </p:nvSpPr>
        <p:spPr>
          <a:xfrm>
            <a:off x="5489698" y="1474166"/>
            <a:ext cx="2136648" cy="4113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4" name="Right Brace 83">
            <a:extLst>
              <a:ext uri="{FF2B5EF4-FFF2-40B4-BE49-F238E27FC236}">
                <a16:creationId xmlns:a16="http://schemas.microsoft.com/office/drawing/2014/main" id="{8D4DA84B-1F12-6F40-9271-A2516E658BA9}"/>
              </a:ext>
            </a:extLst>
          </p:cNvPr>
          <p:cNvSpPr/>
          <p:nvPr/>
        </p:nvSpPr>
        <p:spPr>
          <a:xfrm>
            <a:off x="7657006" y="3999382"/>
            <a:ext cx="223166" cy="159871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3BA56768-DA53-AE4C-8C36-546ED04D5D58}"/>
              </a:ext>
            </a:extLst>
          </p:cNvPr>
          <p:cNvSpPr txBox="1"/>
          <p:nvPr/>
        </p:nvSpPr>
        <p:spPr>
          <a:xfrm>
            <a:off x="7909997" y="4467291"/>
            <a:ext cx="1050224" cy="646331"/>
          </a:xfrm>
          <a:prstGeom prst="rect">
            <a:avLst/>
          </a:prstGeom>
          <a:noFill/>
        </p:spPr>
        <p:txBody>
          <a:bodyPr wrap="square" rtlCol="0">
            <a:spAutoFit/>
          </a:bodyPr>
          <a:lstStyle/>
          <a:p>
            <a:r>
              <a:rPr lang="en-US" dirty="0">
                <a:solidFill>
                  <a:srgbClr val="FF0000"/>
                </a:solidFill>
              </a:rPr>
              <a:t>Interrupt vector</a:t>
            </a:r>
          </a:p>
        </p:txBody>
      </p:sp>
      <p:sp>
        <p:nvSpPr>
          <p:cNvPr id="97" name="Rectangle 96">
            <a:extLst>
              <a:ext uri="{FF2B5EF4-FFF2-40B4-BE49-F238E27FC236}">
                <a16:creationId xmlns:a16="http://schemas.microsoft.com/office/drawing/2014/main" id="{C928B67C-B008-794E-8882-F5618BB12567}"/>
              </a:ext>
            </a:extLst>
          </p:cNvPr>
          <p:cNvSpPr/>
          <p:nvPr/>
        </p:nvSpPr>
        <p:spPr>
          <a:xfrm>
            <a:off x="5488320" y="1017177"/>
            <a:ext cx="2136648" cy="4565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sp>
        <p:nvSpPr>
          <p:cNvPr id="4" name="TextBox 3"/>
          <p:cNvSpPr txBox="1"/>
          <p:nvPr/>
        </p:nvSpPr>
        <p:spPr>
          <a:xfrm>
            <a:off x="254147" y="1427695"/>
            <a:ext cx="4336444" cy="4031873"/>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0000FF"/>
                </a:solidFill>
                <a:latin typeface="Consolas" panose="020B0609020204030204" pitchFamily="49" charset="0"/>
              </a:rPr>
              <a:t>a</a:t>
            </a:r>
            <a:r>
              <a:rPr lang="en-US" sz="1600" dirty="0">
                <a:latin typeface="Consolas" panose="020B0609020204030204" pitchFamily="49" charset="0"/>
              </a:rPr>
              <a:t>, </a:t>
            </a:r>
            <a:r>
              <a:rPr lang="en-US" sz="1600" dirty="0">
                <a:solidFill>
                  <a:srgbClr val="0000FF"/>
                </a:solidFill>
                <a:latin typeface="Consolas" panose="020B0609020204030204" pitchFamily="49" charset="0"/>
              </a:rPr>
              <a:t>b</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c = 271, d = 275</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f[] = {10,11,12,13}</a:t>
            </a:r>
          </a:p>
          <a:p>
            <a:r>
              <a:rPr lang="en-US" sz="1600" dirty="0" err="1">
                <a:latin typeface="Consolas" panose="020B0609020204030204" pitchFamily="49" charset="0"/>
              </a:rPr>
              <a:t>int</a:t>
            </a:r>
            <a:r>
              <a:rPr lang="en-US" sz="1600" dirty="0">
                <a:latin typeface="Consolas" panose="020B0609020204030204" pitchFamily="49" charset="0"/>
              </a:rPr>
              <a:t> main (void){</a:t>
            </a:r>
          </a:p>
          <a:p>
            <a:r>
              <a:rPr lang="en-US" sz="1600" dirty="0">
                <a:latin typeface="Consolas" panose="020B0609020204030204" pitchFamily="49" charset="0"/>
              </a:rPr>
              <a:t>  uint32_t </a:t>
            </a:r>
            <a:r>
              <a:rPr lang="en-US" sz="1600" dirty="0" err="1">
                <a:solidFill>
                  <a:srgbClr val="00CC00"/>
                </a:solidFill>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char str1[32];</a:t>
            </a:r>
          </a:p>
          <a:p>
            <a:r>
              <a:rPr lang="en-US" sz="1600" dirty="0">
                <a:latin typeface="Consolas" panose="020B0609020204030204" pitchFamily="49" charset="0"/>
              </a:rPr>
              <a:t>  char str2[] = "</a:t>
            </a:r>
            <a:r>
              <a:rPr lang="en-US" sz="1600" dirty="0">
                <a:solidFill>
                  <a:srgbClr val="FF00FF"/>
                </a:solidFill>
                <a:latin typeface="Consolas" panose="020B0609020204030204" pitchFamily="49" charset="0"/>
              </a:rPr>
              <a:t>0123456789</a:t>
            </a:r>
            <a:r>
              <a:rPr lang="en-US" sz="1600" dirty="0">
                <a:latin typeface="Consolas" panose="020B0609020204030204" pitchFamily="49" charset="0"/>
              </a:rPr>
              <a:t>";</a:t>
            </a:r>
          </a:p>
          <a:p>
            <a:r>
              <a:rPr lang="en-US" sz="1600" dirty="0">
                <a:latin typeface="Consolas" panose="020B0609020204030204" pitchFamily="49" charset="0"/>
              </a:rPr>
              <a:t>  int32_t </a:t>
            </a:r>
            <a:r>
              <a:rPr lang="en-US" sz="1600" dirty="0">
                <a:solidFill>
                  <a:srgbClr val="00CC00"/>
                </a:solidFill>
                <a:latin typeface="Consolas" panose="020B0609020204030204" pitchFamily="49" charset="0"/>
              </a:rPr>
              <a:t>sum</a:t>
            </a:r>
            <a:r>
              <a:rPr lang="en-US" sz="1600" dirty="0">
                <a:latin typeface="Consolas" panose="020B0609020204030204" pitchFamily="49" charset="0"/>
              </a:rPr>
              <a:t> = -1;</a:t>
            </a:r>
          </a:p>
          <a:p>
            <a:r>
              <a:rPr lang="en-US" sz="1600" dirty="0">
                <a:latin typeface="Consolas" panose="020B0609020204030204" pitchFamily="49" charset="0"/>
              </a:rPr>
              <a:t>  uint32_t array[] = {</a:t>
            </a:r>
            <a:r>
              <a:rPr lang="en-US" sz="1600" dirty="0">
                <a:solidFill>
                  <a:srgbClr val="FF00FF"/>
                </a:solidFill>
                <a:latin typeface="Consolas" panose="020B0609020204030204" pitchFamily="49" charset="0"/>
              </a:rPr>
              <a:t>1, 2, 3, 4, 5</a:t>
            </a:r>
            <a:r>
              <a:rPr lang="en-US" sz="1600" dirty="0">
                <a:latin typeface="Consolas" panose="020B0609020204030204" pitchFamily="49" charset="0"/>
              </a:rPr>
              <a:t>};</a:t>
            </a:r>
          </a:p>
          <a:p>
            <a:r>
              <a:rPr lang="en-US" sz="1600" dirty="0">
                <a:latin typeface="Consolas" panose="020B0609020204030204" pitchFamily="49" charset="0"/>
              </a:rPr>
              <a:t>  uint32_t </a:t>
            </a:r>
            <a:r>
              <a:rPr lang="en-US" sz="1600" dirty="0">
                <a:solidFill>
                  <a:srgbClr val="00CC00"/>
                </a:solidFill>
                <a:latin typeface="Consolas" panose="020B0609020204030204" pitchFamily="49" charset="0"/>
              </a:rPr>
              <a:t>e</a:t>
            </a:r>
            <a:r>
              <a:rPr lang="en-US" sz="1600" dirty="0">
                <a:latin typeface="Consolas" panose="020B0609020204030204" pitchFamily="49" charset="0"/>
              </a:rPr>
              <a:t> = 12345;</a:t>
            </a:r>
          </a:p>
          <a:p>
            <a:r>
              <a:rPr lang="en-US" sz="1600" dirty="0">
                <a:latin typeface="Consolas" panose="020B0609020204030204" pitchFamily="49" charset="0"/>
              </a:rPr>
              <a:t>  for (</a:t>
            </a:r>
            <a:r>
              <a:rPr lang="en-US" sz="1600" dirty="0" err="1">
                <a:latin typeface="Consolas" panose="020B0609020204030204" pitchFamily="49" charset="0"/>
              </a:rPr>
              <a:t>i</a:t>
            </a:r>
            <a:r>
              <a:rPr lang="en-US" sz="1600" dirty="0">
                <a:latin typeface="Consolas" panose="020B0609020204030204" pitchFamily="49" charset="0"/>
              </a:rPr>
              <a:t> = 0; </a:t>
            </a:r>
            <a:r>
              <a:rPr lang="en-US" sz="1600" dirty="0" err="1">
                <a:latin typeface="Consolas" panose="020B0609020204030204" pitchFamily="49" charset="0"/>
              </a:rPr>
              <a:t>i</a:t>
            </a:r>
            <a:r>
              <a:rPr lang="en-US" sz="1600" dirty="0">
                <a:latin typeface="Consolas" panose="020B0609020204030204" pitchFamily="49" charset="0"/>
              </a:rPr>
              <a:t> &lt; 5; </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sum += array[</a:t>
            </a:r>
            <a:r>
              <a:rPr lang="en-US" sz="1600" dirty="0" err="1">
                <a:latin typeface="Consolas" panose="020B0609020204030204" pitchFamily="49" charset="0"/>
              </a:rPr>
              <a:t>i</a:t>
            </a:r>
            <a:r>
              <a:rPr lang="en-US" sz="1600" dirty="0">
                <a:latin typeface="Consolas" panose="020B0609020204030204" pitchFamily="49" charset="0"/>
              </a:rPr>
              <a:t>]*2 + f[</a:t>
            </a:r>
            <a:r>
              <a:rPr lang="en-US" sz="1600" dirty="0" err="1">
                <a:latin typeface="Consolas" panose="020B0609020204030204" pitchFamily="49" charset="0"/>
              </a:rPr>
              <a:t>i</a:t>
            </a:r>
            <a:r>
              <a:rPr lang="en-US" sz="1600" dirty="0">
                <a:latin typeface="Consolas" panose="020B0609020204030204" pitchFamily="49" charset="0"/>
              </a:rPr>
              <a:t>] + e;</a:t>
            </a:r>
          </a:p>
          <a:p>
            <a:r>
              <a:rPr lang="en-US" sz="1600" dirty="0">
                <a:latin typeface="Consolas" panose="020B0609020204030204" pitchFamily="49" charset="0"/>
              </a:rPr>
              <a:t>     str2[</a:t>
            </a:r>
            <a:r>
              <a:rPr lang="en-US" sz="1600" dirty="0" err="1">
                <a:latin typeface="Consolas" panose="020B0609020204030204" pitchFamily="49" charset="0"/>
              </a:rPr>
              <a:t>i</a:t>
            </a:r>
            <a:r>
              <a:rPr lang="en-US" sz="1600" dirty="0">
                <a:latin typeface="Consolas" panose="020B0609020204030204" pitchFamily="49" charset="0"/>
              </a:rPr>
              <a:t>] = str1[</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while(1);</a:t>
            </a:r>
          </a:p>
          <a:p>
            <a:r>
              <a:rPr lang="en-US" sz="1600" dirty="0">
                <a:latin typeface="Consolas" panose="020B0609020204030204" pitchFamily="49" charset="0"/>
              </a:rPr>
              <a:t>}</a:t>
            </a:r>
          </a:p>
        </p:txBody>
      </p:sp>
      <p:sp>
        <p:nvSpPr>
          <p:cNvPr id="37" name="Rectangle 36"/>
          <p:cNvSpPr/>
          <p:nvPr/>
        </p:nvSpPr>
        <p:spPr>
          <a:xfrm>
            <a:off x="762698" y="1497545"/>
            <a:ext cx="612045" cy="2182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 name="Straight Arrow Connector 8"/>
          <p:cNvCxnSpPr>
            <a:stCxn id="37" idx="3"/>
          </p:cNvCxnSpPr>
          <p:nvPr/>
        </p:nvCxnSpPr>
        <p:spPr>
          <a:xfrm flipV="1">
            <a:off x="1374743" y="1210256"/>
            <a:ext cx="4332611" cy="396407"/>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62698" y="1763984"/>
            <a:ext cx="2166485" cy="455463"/>
          </a:xfrm>
          <a:prstGeom prst="rect">
            <a:avLst/>
          </a:prstGeom>
          <a:noFill/>
          <a:ln w="1905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33CCFF"/>
              </a:solidFill>
            </a:endParaRPr>
          </a:p>
        </p:txBody>
      </p:sp>
      <p:cxnSp>
        <p:nvCxnSpPr>
          <p:cNvPr id="43" name="Straight Arrow Connector 42"/>
          <p:cNvCxnSpPr/>
          <p:nvPr/>
        </p:nvCxnSpPr>
        <p:spPr>
          <a:xfrm flipV="1">
            <a:off x="2938333" y="1552960"/>
            <a:ext cx="2769021" cy="331651"/>
          </a:xfrm>
          <a:prstGeom prst="straightConnector1">
            <a:avLst/>
          </a:prstGeom>
          <a:ln w="19050">
            <a:solidFill>
              <a:srgbClr val="33CCFF"/>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095987" y="2964139"/>
            <a:ext cx="1400426" cy="187662"/>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7" name="Straight Arrow Connector 46"/>
          <p:cNvCxnSpPr/>
          <p:nvPr/>
        </p:nvCxnSpPr>
        <p:spPr>
          <a:xfrm flipV="1">
            <a:off x="3496413" y="2127047"/>
            <a:ext cx="2188193" cy="892277"/>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114800" y="2326222"/>
            <a:ext cx="1569806" cy="1143578"/>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67000" y="3460052"/>
            <a:ext cx="1676400" cy="21638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p:cNvSpPr/>
          <p:nvPr/>
        </p:nvSpPr>
        <p:spPr>
          <a:xfrm>
            <a:off x="1045964" y="2734739"/>
            <a:ext cx="992764" cy="4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Rectangle 59"/>
          <p:cNvSpPr/>
          <p:nvPr/>
        </p:nvSpPr>
        <p:spPr>
          <a:xfrm>
            <a:off x="1517864" y="3442391"/>
            <a:ext cx="886205" cy="255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0000"/>
              </a:solidFill>
            </a:endParaRPr>
          </a:p>
        </p:txBody>
      </p:sp>
      <p:sp>
        <p:nvSpPr>
          <p:cNvPr id="64" name="Rectangle 63"/>
          <p:cNvSpPr/>
          <p:nvPr/>
        </p:nvSpPr>
        <p:spPr>
          <a:xfrm>
            <a:off x="1474594" y="2485887"/>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Rectangle 64"/>
          <p:cNvSpPr/>
          <p:nvPr/>
        </p:nvSpPr>
        <p:spPr>
          <a:xfrm>
            <a:off x="1452371" y="3219458"/>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p:cNvSpPr/>
          <p:nvPr/>
        </p:nvSpPr>
        <p:spPr>
          <a:xfrm>
            <a:off x="1492127" y="3736696"/>
            <a:ext cx="255338" cy="141736"/>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1303636" y="5616290"/>
            <a:ext cx="255338"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1517864" y="5543386"/>
            <a:ext cx="2012410" cy="307777"/>
          </a:xfrm>
          <a:prstGeom prst="rect">
            <a:avLst/>
          </a:prstGeom>
          <a:noFill/>
        </p:spPr>
        <p:txBody>
          <a:bodyPr wrap="none" rtlCol="0">
            <a:spAutoFit/>
          </a:bodyPr>
          <a:lstStyle/>
          <a:p>
            <a:r>
              <a:rPr lang="en-US" sz="1400" dirty="0">
                <a:solidFill>
                  <a:srgbClr val="00CC00"/>
                </a:solidFill>
              </a:rPr>
              <a:t>represented by a register</a:t>
            </a:r>
          </a:p>
        </p:txBody>
      </p:sp>
      <p:sp>
        <p:nvSpPr>
          <p:cNvPr id="5" name="TextBox 4">
            <a:extLst>
              <a:ext uri="{FF2B5EF4-FFF2-40B4-BE49-F238E27FC236}">
                <a16:creationId xmlns:a16="http://schemas.microsoft.com/office/drawing/2014/main" id="{407F4774-90EF-1841-A8B6-0573EBB401BD}"/>
              </a:ext>
            </a:extLst>
          </p:cNvPr>
          <p:cNvSpPr txBox="1"/>
          <p:nvPr/>
        </p:nvSpPr>
        <p:spPr>
          <a:xfrm>
            <a:off x="7992024" y="1050982"/>
            <a:ext cx="413296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Program are stored in the code section.</a:t>
            </a:r>
          </a:p>
          <a:p>
            <a:pPr marL="285750" indent="-285750">
              <a:buFont typeface="Arial" panose="020B0604020202020204" pitchFamily="34" charset="0"/>
              <a:buChar char="•"/>
            </a:pPr>
            <a:r>
              <a:rPr lang="en-US" dirty="0"/>
              <a:t>Constants/literals are in Read-Only section following the code.</a:t>
            </a:r>
          </a:p>
          <a:p>
            <a:pPr marL="285750" indent="-285750">
              <a:buFont typeface="Arial" panose="020B0604020202020204" pitchFamily="34" charset="0"/>
              <a:buChar char="•"/>
            </a:pPr>
            <a:r>
              <a:rPr lang="en-US" dirty="0"/>
              <a:t>Global initialized variables are in Read-Write section.</a:t>
            </a:r>
          </a:p>
          <a:p>
            <a:pPr marL="285750" indent="-285750">
              <a:buFont typeface="Arial" panose="020B0604020202020204" pitchFamily="34" charset="0"/>
              <a:buChar char="•"/>
            </a:pPr>
            <a:r>
              <a:rPr lang="en-US" dirty="0"/>
              <a:t>Global uninitialized variables are in Zero-Initialized section.</a:t>
            </a:r>
          </a:p>
          <a:p>
            <a:pPr marL="285750" indent="-285750">
              <a:buFont typeface="Arial" panose="020B0604020202020204" pitchFamily="34" charset="0"/>
              <a:buChar char="•"/>
            </a:pPr>
            <a:r>
              <a:rPr lang="en-US" dirty="0"/>
              <a:t>Some variables are stored in processor’s registers for performance.</a:t>
            </a:r>
          </a:p>
        </p:txBody>
      </p:sp>
    </p:spTree>
    <p:custDataLst>
      <p:tags r:id="rId1"/>
    </p:custDataLst>
    <p:extLst>
      <p:ext uri="{BB962C8B-B14F-4D97-AF65-F5344CB8AC3E}">
        <p14:creationId xmlns:p14="http://schemas.microsoft.com/office/powerpoint/2010/main" val="3092420918"/>
      </p:ext>
    </p:extLst>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extLst mod="1">
    <p:ext uri="{3A86A75C-4F4B-4683-9AE1-C65F6400EC91}">
      <p14:laserTraceLst xmlns:p14="http://schemas.microsoft.com/office/powerpoint/2010/main">
        <p14:tracePtLst>
          <p14:tracePt t="2712" x="3768725" y="5892800"/>
          <p14:tracePt t="2789" x="3819525" y="5922963"/>
          <p14:tracePt t="2790" x="3840163" y="5922963"/>
          <p14:tracePt t="2801" x="3870325" y="5932488"/>
          <p14:tracePt t="2813" x="3900488" y="5932488"/>
          <p14:tracePt t="2835" x="3919538" y="5932488"/>
          <p14:tracePt t="2847" x="3930650" y="5932488"/>
          <p14:tracePt t="2869" x="3949700" y="5932488"/>
          <p14:tracePt t="2880" x="3970338" y="5932488"/>
          <p14:tracePt t="2893" x="3979863" y="5932488"/>
          <p14:tracePt t="2915" x="4021138" y="5932488"/>
          <p14:tracePt t="2993" x="4021138" y="5922963"/>
          <p14:tracePt t="3005" x="4040188" y="5902325"/>
          <p14:tracePt t="3017" x="4051300" y="5883275"/>
          <p14:tracePt t="3040" x="4070350" y="5772150"/>
          <p14:tracePt t="3051" x="4111625" y="5702300"/>
          <p14:tracePt t="3073" x="4160838" y="5491163"/>
          <p14:tracePt t="3091" x="4202113" y="5219700"/>
          <p14:tracePt t="3091" x="4202113" y="5178425"/>
          <p14:tracePt t="3104" x="4202113" y="4987925"/>
          <p14:tracePt t="3116" x="4221163" y="4776788"/>
          <p14:tracePt t="3128" x="4221163" y="4595813"/>
          <p14:tracePt t="3150" x="4211638" y="4264025"/>
          <p14:tracePt t="3163" x="4211638" y="4102100"/>
          <p14:tracePt t="3175" x="4191000" y="3962400"/>
          <p14:tracePt t="3197" x="4191000" y="3760788"/>
          <p14:tracePt t="3197" x="4191000" y="3740150"/>
          <p14:tracePt t="3209" x="4191000" y="3670300"/>
          <p14:tracePt t="3221" x="4191000" y="3630613"/>
          <p14:tracePt t="3243" x="4191000" y="3540125"/>
          <p14:tracePt t="3254" x="4191000" y="3468688"/>
          <p14:tracePt t="3276" x="4191000" y="3368675"/>
          <p14:tracePt t="3288" x="4181475" y="3298825"/>
          <p14:tracePt t="3299" x="4181475" y="3238500"/>
          <p14:tracePt t="3300" x="4181475" y="3208338"/>
          <p14:tracePt t="3322" x="4191000" y="3027363"/>
          <p14:tracePt t="3333" x="4202113" y="2955925"/>
          <p14:tracePt t="3346" x="4221163" y="2846388"/>
          <p14:tracePt t="3368" x="4251325" y="2755900"/>
          <p14:tracePt t="3380" x="4271963" y="2684463"/>
          <p14:tracePt t="3392" x="4302125" y="2635250"/>
          <p14:tracePt t="3414" x="4341813" y="2484438"/>
          <p14:tracePt t="3426" x="4371975" y="2393950"/>
          <p14:tracePt t="3448" x="4422775" y="2222500"/>
          <p14:tracePt t="3461" x="4452938" y="2141538"/>
          <p14:tracePt t="3462" x="4452938" y="2122488"/>
          <p14:tracePt t="3473" x="4452938" y="2092325"/>
          <p14:tracePt t="3484" x="4452938" y="2071688"/>
          <p14:tracePt t="3507" x="4452938" y="2041525"/>
          <p14:tracePt t="3507" x="4452938" y="2020888"/>
          <p14:tracePt t="3519" x="4452938" y="2011363"/>
          <p14:tracePt t="3542" x="4452938" y="1990725"/>
          <p14:tracePt t="3618" x="4452938" y="1981200"/>
          <p14:tracePt t="3631" x="4452938" y="1960563"/>
          <p14:tracePt t="3643" x="4441825" y="1930400"/>
          <p14:tracePt t="3665" x="4441825" y="1851025"/>
          <p14:tracePt t="3676" x="4432300" y="1839913"/>
          <p14:tracePt t="3808" x="4432300" y="1851025"/>
          <p14:tracePt t="3821" x="4432300" y="1920875"/>
          <p14:tracePt t="3832" x="4432300" y="2020888"/>
          <p14:tracePt t="3854" x="4441825" y="2252663"/>
          <p14:tracePt t="3867" x="4452938" y="2403475"/>
          <p14:tracePt t="3879" x="4471988" y="2554288"/>
          <p14:tracePt t="3908" x="4552950" y="2986088"/>
          <p14:tracePt t="3930" x="4613275" y="3378200"/>
          <p14:tracePt t="3942" x="4694238" y="3649663"/>
          <p14:tracePt t="3964" x="4784725" y="3981450"/>
          <p14:tracePt t="3976" x="4814888" y="4113213"/>
          <p14:tracePt t="3988" x="4845050" y="4222750"/>
          <p14:tracePt t="4011" x="4864100" y="4403725"/>
          <p14:tracePt t="4022" x="4864100" y="4484688"/>
          <p14:tracePt t="4034" x="4864100" y="4595813"/>
          <p14:tracePt t="4056" x="4864100" y="4806950"/>
          <p14:tracePt t="4067" x="4864100" y="4916488"/>
          <p14:tracePt t="4080" x="4854575" y="4997450"/>
          <p14:tracePt t="4101" x="4854575" y="5199063"/>
          <p14:tracePt t="4101" x="4854575" y="5229225"/>
          <p14:tracePt t="4114" x="4854575" y="5319713"/>
          <p14:tracePt t="4126" x="4854575" y="5419725"/>
          <p14:tracePt t="4149" x="4833938" y="5561013"/>
          <p14:tracePt t="4161" x="4814888" y="5611813"/>
          <p14:tracePt t="4173" x="4814888" y="5630863"/>
          <p14:tracePt t="4195" x="4814888" y="5641975"/>
          <p14:tracePt t="4207" x="4814888" y="5651500"/>
          <p14:tracePt t="4229" x="4803775" y="5661025"/>
          <p14:tracePt t="4241" x="4803775" y="5672138"/>
          <p14:tracePt t="4274" x="4794250" y="5681663"/>
          <p14:tracePt t="4285" x="4773613" y="5691188"/>
          <p14:tracePt t="4324" x="4733925" y="5781675"/>
          <p14:tracePt t="4347" x="4733925" y="5792788"/>
          <p14:tracePt t="4835" x="4733925" y="5802313"/>
          <p14:tracePt t="4836" x="0" y="0"/>
        </p14:tracePtLst>
        <p14:tracePtLst>
          <p14:tracePt t="19878" x="8070850" y="2654300"/>
          <p14:tracePt t="20324" x="0" y="0"/>
        </p14:tracePtLst>
        <p14:tracePtLst>
          <p14:tracePt t="24946" x="6492875" y="5078413"/>
          <p14:tracePt t="24959" x="6492875" y="5067300"/>
          <p14:tracePt t="25060" x="6502400" y="5067300"/>
          <p14:tracePt t="25072" x="6543675" y="5067300"/>
          <p14:tracePt t="25084" x="6573838" y="5067300"/>
          <p14:tracePt t="25107" x="6653213" y="5067300"/>
          <p14:tracePt t="25118" x="6713538" y="5057775"/>
          <p14:tracePt t="25130" x="6754813" y="5048250"/>
          <p14:tracePt t="25152" x="6784975" y="5048250"/>
          <p14:tracePt t="25165" x="6815138" y="5048250"/>
          <p14:tracePt t="25193" x="6864350" y="5048250"/>
          <p14:tracePt t="25214" x="6894513" y="5048250"/>
          <p14:tracePt t="25226" x="6915150" y="5048250"/>
          <p14:tracePt t="25238" x="6945313" y="5048250"/>
          <p14:tracePt t="25260" x="7015163" y="5048250"/>
          <p14:tracePt t="25272" x="7065963" y="5048250"/>
          <p14:tracePt t="25295" x="7126288" y="5048250"/>
          <p14:tracePt t="25307" x="7177088" y="5048250"/>
          <p14:tracePt t="25318" x="7196138" y="5048250"/>
          <p14:tracePt t="25341" x="7246938" y="5048250"/>
          <p14:tracePt t="25353" x="7256463" y="5048250"/>
          <p14:tracePt t="25365" x="7297738" y="5048250"/>
          <p14:tracePt t="25387" x="7377113" y="5048250"/>
          <p14:tracePt t="25399" x="7437438" y="5048250"/>
          <p14:tracePt t="25400" x="7448550" y="5048250"/>
          <p14:tracePt t="25411" x="7467600" y="5048250"/>
          <p14:tracePt t="25433" x="7539038" y="5048250"/>
          <p14:tracePt t="25445" x="7548563" y="5048250"/>
          <p14:tracePt t="25457" x="7588250" y="5048250"/>
          <p14:tracePt t="25480" x="7669213" y="5048250"/>
          <p14:tracePt t="25492" x="7678738" y="5048250"/>
          <p14:tracePt t="25524" x="7720013" y="5048250"/>
          <p14:tracePt t="25947" x="0" y="0"/>
        </p14:tracePtLst>
        <p14:tracePtLst>
          <p14:tracePt t="28021" x="6161088" y="5932488"/>
          <p14:tracePt t="28269" x="6181725" y="5932488"/>
          <p14:tracePt t="28302" x="6200775" y="5932488"/>
          <p14:tracePt t="28325" x="6230938" y="5932488"/>
          <p14:tracePt t="28369" x="6242050" y="5932488"/>
          <p14:tracePt t="28382" x="6261100" y="5932488"/>
          <p14:tracePt t="28410" x="6311900" y="5932488"/>
          <p14:tracePt t="28433" x="6342063" y="5932488"/>
          <p14:tracePt t="28466" x="6362700" y="5932488"/>
          <p14:tracePt t="28477" x="6392863" y="5932488"/>
          <p14:tracePt t="28489" x="6411913" y="5932488"/>
          <p14:tracePt t="28511" x="6442075" y="5932488"/>
          <p14:tracePt t="28522" x="6462713" y="5932488"/>
          <p14:tracePt t="28544" x="6492875" y="5932488"/>
          <p14:tracePt t="28556" x="6513513" y="5932488"/>
          <p14:tracePt t="28588" x="6543675" y="5932488"/>
          <p14:tracePt t="28601" x="6562725" y="5932488"/>
          <p14:tracePt t="28613" x="6573838" y="5932488"/>
          <p14:tracePt t="28647" x="6592888" y="5932488"/>
          <p14:tracePt t="28668" x="6604000" y="5932488"/>
          <p14:tracePt t="28691" x="6623050" y="5932488"/>
          <p14:tracePt t="28713" x="6653213" y="5932488"/>
          <p14:tracePt t="28747" x="6673850" y="5932488"/>
          <p14:tracePt t="28768" x="6704013" y="5932488"/>
          <p14:tracePt t="28790" x="6724650" y="5932488"/>
          <p14:tracePt t="28810" x="6743700" y="5932488"/>
          <p14:tracePt t="28833" x="6754813" y="5932488"/>
          <p14:tracePt t="28855" x="6773863" y="5932488"/>
          <p14:tracePt t="28878" x="6784975" y="5932488"/>
          <p14:tracePt t="28902" x="6824663" y="5932488"/>
          <p14:tracePt t="28913" x="6834188" y="5932488"/>
          <p14:tracePt t="28947" x="6854825" y="5932488"/>
          <p14:tracePt t="28959" x="6875463" y="5932488"/>
          <p14:tracePt t="30399" x="6905625" y="5932488"/>
          <p14:tracePt t="30426" x="6935788" y="5932488"/>
          <p14:tracePt t="30482" x="6954838" y="5932488"/>
          <p14:tracePt t="30506" x="6975475" y="5932488"/>
          <p14:tracePt t="30528" x="7005638" y="5932488"/>
          <p14:tracePt t="30540" x="7015163" y="5932488"/>
          <p14:tracePt t="30551" x="7035800" y="5932488"/>
          <p14:tracePt t="30573" x="7056438" y="5932488"/>
          <p14:tracePt t="30585" x="7075488" y="5932488"/>
          <p14:tracePt t="30606" x="7086600" y="5932488"/>
          <p14:tracePt t="30629" x="7105650" y="5932488"/>
          <p14:tracePt t="30651" x="7135813" y="5932488"/>
          <p14:tracePt t="30708" x="7156450" y="5932488"/>
          <p14:tracePt t="30775" x="7165975" y="5932488"/>
          <p14:tracePt t="30787" x="7186613" y="5932488"/>
          <p14:tracePt t="30810" x="7207250" y="5932488"/>
          <p14:tracePt t="30827" x="7237413" y="5932488"/>
          <p14:tracePt t="30849" x="7256463" y="5932488"/>
          <p14:tracePt t="30872" x="7267575" y="5932488"/>
          <p14:tracePt t="30884" x="7286625" y="5932488"/>
          <p14:tracePt t="30896" x="7297738" y="5932488"/>
          <p14:tracePt t="30918" x="7337425" y="5932488"/>
          <p14:tracePt t="30930" x="7346950" y="5932488"/>
          <p14:tracePt t="30942" x="7367588" y="5932488"/>
          <p14:tracePt t="30963" x="7397750" y="5932488"/>
          <p14:tracePt t="30975" x="7418388" y="5932488"/>
          <p14:tracePt t="30997" x="7467600" y="5932488"/>
          <p14:tracePt t="31009" x="7488238" y="5932488"/>
          <p14:tracePt t="31020" x="7497763" y="5932488"/>
          <p14:tracePt t="31042" x="7518400" y="5932488"/>
          <p14:tracePt t="31053" x="7527925" y="5932488"/>
          <p14:tracePt t="31294" x="7548563" y="5932488"/>
          <p14:tracePt t="31306" x="7569200" y="5932488"/>
          <p14:tracePt t="31318" x="7578725" y="5932488"/>
          <p14:tracePt t="31351" x="7599363" y="5932488"/>
          <p14:tracePt t="31363" x="7618413" y="5932488"/>
          <p14:tracePt t="31396" x="7629525" y="5932488"/>
          <p14:tracePt t="31418" x="7669213" y="5932488"/>
          <p14:tracePt t="31430" x="7699375" y="5932488"/>
          <p14:tracePt t="31441" x="7708900" y="5932488"/>
          <p14:tracePt t="31459" x="7750175" y="5932488"/>
          <p14:tracePt t="31492" x="7759700" y="5932488"/>
          <p14:tracePt t="31525" x="7780338" y="5932488"/>
          <p14:tracePt t="31536" x="7799388" y="5943600"/>
          <p14:tracePt t="31558" x="7829550" y="5953125"/>
          <p14:tracePt t="31570" x="7839075" y="5953125"/>
          <p14:tracePt t="31582" x="7859713" y="5953125"/>
          <p14:tracePt t="31603" x="7880350" y="5953125"/>
          <p14:tracePt t="31637" x="7889875" y="5953125"/>
          <p14:tracePt t="31661" x="7910513" y="5953125"/>
          <p14:tracePt t="31683" x="7920038" y="5953125"/>
          <p14:tracePt t="31717" x="7940675" y="5953125"/>
          <p14:tracePt t="31729" x="7959725" y="5953125"/>
          <p14:tracePt t="32462" x="0" y="0"/>
        </p14:tracePtLst>
        <p14:tracePtLst>
          <p14:tracePt t="33006" x="7388225" y="6203950"/>
          <p14:tracePt t="33186" x="7437438" y="6203950"/>
          <p14:tracePt t="33199" x="7448550" y="6203950"/>
          <p14:tracePt t="33211" x="7488238" y="6203950"/>
          <p14:tracePt t="33223" x="7497763" y="6203950"/>
          <p14:tracePt t="33260" x="7569200" y="6203950"/>
          <p14:tracePt t="33271" x="7599363" y="6203950"/>
          <p14:tracePt t="33294" x="7648575" y="6215063"/>
          <p14:tracePt t="33305" x="7678738" y="6215063"/>
          <p14:tracePt t="33317" x="7729538" y="6215063"/>
          <p14:tracePt t="33339" x="7789863" y="6224588"/>
          <p14:tracePt t="33351" x="7810500" y="6234113"/>
          <p14:tracePt t="33373" x="7839075" y="6234113"/>
          <p14:tracePt t="33429" x="7859713" y="6234113"/>
          <p14:tracePt t="33442" x="7880350" y="6234113"/>
          <p14:tracePt t="33464" x="7910513" y="6234113"/>
          <p14:tracePt t="33476" x="7940675" y="6234113"/>
          <p14:tracePt t="33498" x="7959725" y="6234113"/>
          <p14:tracePt t="33520" x="7980363" y="6234113"/>
          <p14:tracePt t="34272" x="0" y="0"/>
        </p14:tracePtLst>
        <p14:tracePtLst>
          <p14:tracePt t="45779" x="8453438" y="5359400"/>
          <p14:tracePt t="45978" x="8462963" y="5359400"/>
          <p14:tracePt t="45990" x="8483600" y="5359400"/>
          <p14:tracePt t="46057" x="8493125" y="5359400"/>
          <p14:tracePt t="46092" x="8513763" y="5359400"/>
          <p14:tracePt t="46116" x="8532813" y="5359400"/>
          <p14:tracePt t="46138" x="8543925" y="5359400"/>
          <p14:tracePt t="46171" x="8562975" y="5359400"/>
          <p14:tracePt t="46183" x="8583613" y="5359400"/>
          <p14:tracePt t="46228" x="8593138" y="5359400"/>
          <p14:tracePt t="46272" x="8623300" y="5359400"/>
          <p14:tracePt t="46435" x="8653463" y="5359400"/>
          <p14:tracePt t="46460" x="8674100" y="5359400"/>
          <p14:tracePt t="46527" x="8694738" y="5359400"/>
          <p14:tracePt t="46561" x="8704263" y="5359400"/>
          <p14:tracePt t="46665" x="8724900" y="5359400"/>
          <p14:tracePt t="46948" x="8734425" y="5380038"/>
          <p14:tracePt t="46982" x="8755063" y="5380038"/>
          <p14:tracePt t="47027" x="8774113" y="5380038"/>
          <p14:tracePt t="47062" x="8785225" y="5380038"/>
          <p14:tracePt t="47121" x="8804275" y="5389563"/>
          <p14:tracePt t="47150" x="8834438" y="5389563"/>
          <p14:tracePt t="47342" x="8855075" y="5389563"/>
          <p14:tracePt t="47446" x="8885238" y="5389563"/>
          <p14:tracePt t="47505" x="8894763" y="5389563"/>
          <p14:tracePt t="47528" x="8936038" y="5389563"/>
          <p14:tracePt t="47763" x="8975725" y="5410200"/>
          <p14:tracePt t="48061" x="9015413" y="5410200"/>
          <p14:tracePt t="48073" x="9026525" y="5410200"/>
          <p14:tracePt t="48106" x="9045575" y="5410200"/>
          <p14:tracePt t="48162" x="9066213" y="5410200"/>
          <p14:tracePt t="48385" x="9075738" y="5410200"/>
          <p14:tracePt t="48419" x="9105900" y="5410200"/>
          <p14:tracePt t="48432" x="9126538" y="5410200"/>
          <p14:tracePt t="48466" x="9147175" y="5400675"/>
          <p14:tracePt t="48477" x="9166225" y="5400675"/>
          <p14:tracePt t="48522" x="9177338" y="5389563"/>
          <p14:tracePt t="48545" x="9196388" y="5380038"/>
          <p14:tracePt t="48569" x="9207500" y="5380038"/>
          <p14:tracePt t="49781" x="9217025" y="5380038"/>
          <p14:tracePt t="49782" x="0" y="0"/>
        </p14:tracePtLst>
        <p14:tracePtLst>
          <p14:tracePt t="53419" x="8453438" y="3529013"/>
          <p14:tracePt t="53800" x="8472488" y="3529013"/>
          <p14:tracePt t="53836" x="8493125" y="3529013"/>
          <p14:tracePt t="53858" x="8502650" y="3529013"/>
          <p14:tracePt t="53869" x="8523288" y="3529013"/>
          <p14:tracePt t="53962" x="8543925" y="3529013"/>
          <p14:tracePt t="53974" x="8553450" y="3529013"/>
          <p14:tracePt t="53995" x="8574088" y="3529013"/>
          <p14:tracePt t="54095" x="8583613" y="3529013"/>
          <p14:tracePt t="54106" x="8604250" y="3529013"/>
          <p14:tracePt t="54118" x="8623300" y="3529013"/>
          <p14:tracePt t="54139" x="8634413" y="3529013"/>
          <p14:tracePt t="54162" x="8653463" y="3529013"/>
          <p14:tracePt t="54184" x="8664575" y="3529013"/>
          <p14:tracePt t="54228" x="8683625" y="3529013"/>
          <p14:tracePt t="54250" x="8734425" y="3529013"/>
          <p14:tracePt t="54261" x="8755063" y="3529013"/>
          <p14:tracePt t="54272" x="8764588" y="3529013"/>
          <p14:tracePt t="54294" x="8785225" y="3529013"/>
          <p14:tracePt t="54433" x="8804275" y="3529013"/>
          <p14:tracePt t="54492" x="8815388" y="3529013"/>
          <p14:tracePt t="54526" x="8834438" y="3529013"/>
          <p14:tracePt t="54559" x="8845550" y="3529013"/>
          <p14:tracePt t="54571" x="8864600" y="3529013"/>
          <p14:tracePt t="54841" x="8885238" y="3529013"/>
          <p14:tracePt t="54874" x="8894763" y="3529013"/>
          <p14:tracePt t="54898" x="8915400" y="3529013"/>
          <p14:tracePt t="55000" x="8936038" y="3529013"/>
          <p14:tracePt t="55047" x="8945563" y="3529013"/>
          <p14:tracePt t="55107" x="8966200" y="3529013"/>
          <p14:tracePt t="55155" x="8985250" y="3529013"/>
          <p14:tracePt t="55465" x="8996363" y="3529013"/>
          <p14:tracePt t="55665" x="9015413" y="3529013"/>
          <p14:tracePt t="55872" x="9026525" y="3529013"/>
          <p14:tracePt t="55898" x="9045575" y="3529013"/>
          <p14:tracePt t="55921" x="9066213" y="3529013"/>
          <p14:tracePt t="55933" x="9075738" y="3529013"/>
          <p14:tracePt t="55968" x="9117013" y="3529013"/>
          <p14:tracePt t="55979" x="9126538" y="3529013"/>
          <p14:tracePt t="55992" x="9147175" y="3529013"/>
          <p14:tracePt t="56012" x="9196388" y="3529013"/>
          <p14:tracePt t="56023" x="9207500" y="3529013"/>
          <p14:tracePt t="56057" x="9226550" y="3529013"/>
          <p14:tracePt t="56531" x="9237663" y="3529013"/>
          <p14:tracePt t="56533" x="0" y="0"/>
        </p14:tracePtLst>
        <p14:tracePtLst>
          <p14:tracePt t="64883" x="6242050" y="442913"/>
          <p14:tracePt t="64997" x="6251575" y="442913"/>
          <p14:tracePt t="65014" x="6272213" y="442913"/>
          <p14:tracePt t="65047" x="6302375" y="442913"/>
          <p14:tracePt t="65071" x="6321425" y="442913"/>
          <p14:tracePt t="65105" x="6342063" y="442913"/>
          <p14:tracePt t="65117" x="6351588" y="442913"/>
          <p14:tracePt t="65138" x="6381750" y="442913"/>
          <p14:tracePt t="65171" x="6402388" y="442913"/>
          <p14:tracePt t="65624" x="6453188" y="442913"/>
          <p14:tracePt t="65636" x="6483350" y="442913"/>
          <p14:tracePt t="65649" x="6553200" y="442913"/>
          <p14:tracePt t="65671" x="6664325" y="461963"/>
          <p14:tracePt t="65683" x="6704013" y="473075"/>
          <p14:tracePt t="65704" x="6754813" y="492125"/>
          <p14:tracePt t="65717" x="6773863" y="492125"/>
          <p14:tracePt t="65729" x="6804025" y="492125"/>
          <p14:tracePt t="65751" x="6815138" y="492125"/>
          <p14:tracePt t="65837" x="6834188" y="492125"/>
          <p14:tracePt t="65860" x="6854825" y="492125"/>
          <p14:tracePt t="65883" x="6884988" y="492125"/>
          <p14:tracePt t="65905" x="6924675" y="492125"/>
          <p14:tracePt t="65950" x="6935788" y="492125"/>
          <p14:tracePt t="65962" x="6954838" y="492125"/>
          <p14:tracePt t="65995" x="6985000" y="492125"/>
          <p14:tracePt t="66017" x="7015163" y="492125"/>
          <p14:tracePt t="66106" x="7035800" y="492125"/>
          <p14:tracePt t="66119" x="7045325" y="492125"/>
          <p14:tracePt t="66141" x="7086600" y="492125"/>
          <p14:tracePt t="66153" x="7116763" y="492125"/>
          <p14:tracePt t="66164" x="7146925" y="492125"/>
          <p14:tracePt t="66186" x="7196138" y="492125"/>
          <p14:tracePt t="66198" x="7216775" y="492125"/>
          <p14:tracePt t="66258" x="7226300" y="492125"/>
          <p14:tracePt t="66291" x="7246938" y="492125"/>
          <p14:tracePt t="66850" x="7256463" y="492125"/>
          <p14:tracePt t="66851" x="0" y="0"/>
        </p14:tracePtLst>
      </p14:laserTraceLst>
    </p:ext>
    <p:ext uri="{E180D4A7-C9FB-4DFB-919C-405C955672EB}">
      <p14:showEvtLst xmlns:p14="http://schemas.microsoft.com/office/powerpoint/2010/main">
        <p14:playEvt time="89" objId="49"/>
        <p14:stopEvt time="66703" objId="49"/>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254147" y="1427695"/>
            <a:ext cx="4336444" cy="4031873"/>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0000FF"/>
                </a:solidFill>
                <a:latin typeface="Consolas" panose="020B0609020204030204" pitchFamily="49" charset="0"/>
              </a:rPr>
              <a:t>a</a:t>
            </a:r>
            <a:r>
              <a:rPr lang="en-US" sz="1600" dirty="0">
                <a:latin typeface="Consolas" panose="020B0609020204030204" pitchFamily="49" charset="0"/>
              </a:rPr>
              <a:t>, </a:t>
            </a:r>
            <a:r>
              <a:rPr lang="en-US" sz="1600" dirty="0">
                <a:solidFill>
                  <a:srgbClr val="0000FF"/>
                </a:solidFill>
                <a:latin typeface="Consolas" panose="020B0609020204030204" pitchFamily="49" charset="0"/>
              </a:rPr>
              <a:t>b</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c = 271, d = 275</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f[] = {10,11,12,13}</a:t>
            </a:r>
          </a:p>
          <a:p>
            <a:r>
              <a:rPr lang="en-US" sz="1600" dirty="0" err="1">
                <a:latin typeface="Consolas" panose="020B0609020204030204" pitchFamily="49" charset="0"/>
              </a:rPr>
              <a:t>int</a:t>
            </a:r>
            <a:r>
              <a:rPr lang="en-US" sz="1600" dirty="0">
                <a:latin typeface="Consolas" panose="020B0609020204030204" pitchFamily="49" charset="0"/>
              </a:rPr>
              <a:t> main (void){</a:t>
            </a:r>
          </a:p>
          <a:p>
            <a:r>
              <a:rPr lang="en-US" sz="1600" dirty="0">
                <a:latin typeface="Consolas" panose="020B0609020204030204" pitchFamily="49" charset="0"/>
              </a:rPr>
              <a:t>  uint32_t </a:t>
            </a:r>
            <a:r>
              <a:rPr lang="en-US" sz="1600" dirty="0" err="1">
                <a:solidFill>
                  <a:srgbClr val="00CC00"/>
                </a:solidFill>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char str1[32];</a:t>
            </a:r>
          </a:p>
          <a:p>
            <a:r>
              <a:rPr lang="en-US" sz="1600" dirty="0">
                <a:latin typeface="Consolas" panose="020B0609020204030204" pitchFamily="49" charset="0"/>
              </a:rPr>
              <a:t>  char str2[] = "</a:t>
            </a:r>
            <a:r>
              <a:rPr lang="en-US" sz="1600" dirty="0">
                <a:solidFill>
                  <a:srgbClr val="FF00FF"/>
                </a:solidFill>
                <a:latin typeface="Consolas" panose="020B0609020204030204" pitchFamily="49" charset="0"/>
              </a:rPr>
              <a:t>0123456789</a:t>
            </a:r>
            <a:r>
              <a:rPr lang="en-US" sz="1600" dirty="0">
                <a:latin typeface="Consolas" panose="020B0609020204030204" pitchFamily="49" charset="0"/>
              </a:rPr>
              <a:t>";</a:t>
            </a:r>
          </a:p>
          <a:p>
            <a:r>
              <a:rPr lang="en-US" sz="1600" dirty="0">
                <a:latin typeface="Consolas" panose="020B0609020204030204" pitchFamily="49" charset="0"/>
              </a:rPr>
              <a:t>  int32_t </a:t>
            </a:r>
            <a:r>
              <a:rPr lang="en-US" sz="1600" dirty="0">
                <a:solidFill>
                  <a:srgbClr val="00CC00"/>
                </a:solidFill>
                <a:latin typeface="Consolas" panose="020B0609020204030204" pitchFamily="49" charset="0"/>
              </a:rPr>
              <a:t>sum</a:t>
            </a:r>
            <a:r>
              <a:rPr lang="en-US" sz="1600" dirty="0">
                <a:latin typeface="Consolas" panose="020B0609020204030204" pitchFamily="49" charset="0"/>
              </a:rPr>
              <a:t> = -1;</a:t>
            </a:r>
          </a:p>
          <a:p>
            <a:r>
              <a:rPr lang="en-US" sz="1600" dirty="0">
                <a:latin typeface="Consolas" panose="020B0609020204030204" pitchFamily="49" charset="0"/>
              </a:rPr>
              <a:t>  uint32_t array[] = {</a:t>
            </a:r>
            <a:r>
              <a:rPr lang="en-US" sz="1600" dirty="0">
                <a:solidFill>
                  <a:srgbClr val="FF00FF"/>
                </a:solidFill>
                <a:latin typeface="Consolas" panose="020B0609020204030204" pitchFamily="49" charset="0"/>
              </a:rPr>
              <a:t>1, 2, 3, 4, 5</a:t>
            </a:r>
            <a:r>
              <a:rPr lang="en-US" sz="1600" dirty="0">
                <a:latin typeface="Consolas" panose="020B0609020204030204" pitchFamily="49" charset="0"/>
              </a:rPr>
              <a:t>};</a:t>
            </a:r>
          </a:p>
          <a:p>
            <a:r>
              <a:rPr lang="en-US" sz="1600" dirty="0">
                <a:latin typeface="Consolas" panose="020B0609020204030204" pitchFamily="49" charset="0"/>
              </a:rPr>
              <a:t>  uint32_t </a:t>
            </a:r>
            <a:r>
              <a:rPr lang="en-US" sz="1600" dirty="0">
                <a:solidFill>
                  <a:srgbClr val="00CC00"/>
                </a:solidFill>
                <a:latin typeface="Consolas" panose="020B0609020204030204" pitchFamily="49" charset="0"/>
              </a:rPr>
              <a:t>e</a:t>
            </a:r>
            <a:r>
              <a:rPr lang="en-US" sz="1600" dirty="0">
                <a:latin typeface="Consolas" panose="020B0609020204030204" pitchFamily="49" charset="0"/>
              </a:rPr>
              <a:t> = 12345;</a:t>
            </a:r>
          </a:p>
          <a:p>
            <a:r>
              <a:rPr lang="en-US" sz="1600" dirty="0">
                <a:latin typeface="Consolas" panose="020B0609020204030204" pitchFamily="49" charset="0"/>
              </a:rPr>
              <a:t>  for (</a:t>
            </a:r>
            <a:r>
              <a:rPr lang="en-US" sz="1600" dirty="0" err="1">
                <a:latin typeface="Consolas" panose="020B0609020204030204" pitchFamily="49" charset="0"/>
              </a:rPr>
              <a:t>i</a:t>
            </a:r>
            <a:r>
              <a:rPr lang="en-US" sz="1600" dirty="0">
                <a:latin typeface="Consolas" panose="020B0609020204030204" pitchFamily="49" charset="0"/>
              </a:rPr>
              <a:t> = 0; </a:t>
            </a:r>
            <a:r>
              <a:rPr lang="en-US" sz="1600" dirty="0" err="1">
                <a:latin typeface="Consolas" panose="020B0609020204030204" pitchFamily="49" charset="0"/>
              </a:rPr>
              <a:t>i</a:t>
            </a:r>
            <a:r>
              <a:rPr lang="en-US" sz="1600" dirty="0">
                <a:latin typeface="Consolas" panose="020B0609020204030204" pitchFamily="49" charset="0"/>
              </a:rPr>
              <a:t> &lt; 5; </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sum += array[</a:t>
            </a:r>
            <a:r>
              <a:rPr lang="en-US" sz="1600" dirty="0" err="1">
                <a:latin typeface="Consolas" panose="020B0609020204030204" pitchFamily="49" charset="0"/>
              </a:rPr>
              <a:t>i</a:t>
            </a:r>
            <a:r>
              <a:rPr lang="en-US" sz="1600" dirty="0">
                <a:latin typeface="Consolas" panose="020B0609020204030204" pitchFamily="49" charset="0"/>
              </a:rPr>
              <a:t>]*2 + f[</a:t>
            </a:r>
            <a:r>
              <a:rPr lang="en-US" sz="1600" dirty="0" err="1">
                <a:latin typeface="Consolas" panose="020B0609020204030204" pitchFamily="49" charset="0"/>
              </a:rPr>
              <a:t>i</a:t>
            </a:r>
            <a:r>
              <a:rPr lang="en-US" sz="1600" dirty="0">
                <a:latin typeface="Consolas" panose="020B0609020204030204" pitchFamily="49" charset="0"/>
              </a:rPr>
              <a:t>] + e;</a:t>
            </a:r>
          </a:p>
          <a:p>
            <a:r>
              <a:rPr lang="en-US" sz="1600" dirty="0">
                <a:latin typeface="Consolas" panose="020B0609020204030204" pitchFamily="49" charset="0"/>
              </a:rPr>
              <a:t>     str2[</a:t>
            </a:r>
            <a:r>
              <a:rPr lang="en-US" sz="1600" dirty="0" err="1">
                <a:latin typeface="Consolas" panose="020B0609020204030204" pitchFamily="49" charset="0"/>
              </a:rPr>
              <a:t>i</a:t>
            </a:r>
            <a:r>
              <a:rPr lang="en-US" sz="1600" dirty="0">
                <a:latin typeface="Consolas" panose="020B0609020204030204" pitchFamily="49" charset="0"/>
              </a:rPr>
              <a:t>] = str1[</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while(1);</a:t>
            </a:r>
          </a:p>
          <a:p>
            <a:r>
              <a:rPr lang="en-US" sz="1600" dirty="0">
                <a:latin typeface="Consolas" panose="020B0609020204030204" pitchFamily="49" charset="0"/>
              </a:rPr>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15</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Execution Image</a:t>
            </a:r>
          </a:p>
        </p:txBody>
      </p:sp>
      <p:grpSp>
        <p:nvGrpSpPr>
          <p:cNvPr id="76" name="Group 75">
            <a:extLst>
              <a:ext uri="{FF2B5EF4-FFF2-40B4-BE49-F238E27FC236}">
                <a16:creationId xmlns:a16="http://schemas.microsoft.com/office/drawing/2014/main" id="{7B752996-CE5C-8E43-A264-DF6AC42C706E}"/>
              </a:ext>
            </a:extLst>
          </p:cNvPr>
          <p:cNvGrpSpPr/>
          <p:nvPr/>
        </p:nvGrpSpPr>
        <p:grpSpPr>
          <a:xfrm>
            <a:off x="5490533" y="735722"/>
            <a:ext cx="2891768" cy="5556281"/>
            <a:chOff x="8583161" y="105649"/>
            <a:chExt cx="2891768" cy="5556281"/>
          </a:xfrm>
        </p:grpSpPr>
        <p:sp>
          <p:nvSpPr>
            <p:cNvPr id="66" name="Rectangle 65">
              <a:extLst>
                <a:ext uri="{FF2B5EF4-FFF2-40B4-BE49-F238E27FC236}">
                  <a16:creationId xmlns:a16="http://schemas.microsoft.com/office/drawing/2014/main" id="{2B154137-F83D-AD47-A015-80AF9F2B51C2}"/>
                </a:ext>
              </a:extLst>
            </p:cNvPr>
            <p:cNvSpPr/>
            <p:nvPr/>
          </p:nvSpPr>
          <p:spPr>
            <a:xfrm>
              <a:off x="8583161" y="381000"/>
              <a:ext cx="2136648" cy="49313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1BB5456-BE31-104A-92C9-178D72897E52}"/>
                </a:ext>
              </a:extLst>
            </p:cNvPr>
            <p:cNvSpPr txBox="1"/>
            <p:nvPr/>
          </p:nvSpPr>
          <p:spPr>
            <a:xfrm>
              <a:off x="10296401" y="5311041"/>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73" name="TextBox 72">
              <a:extLst>
                <a:ext uri="{FF2B5EF4-FFF2-40B4-BE49-F238E27FC236}">
                  <a16:creationId xmlns:a16="http://schemas.microsoft.com/office/drawing/2014/main" id="{B9090C6B-51D1-224F-92E2-602D4A1AFE5B}"/>
                </a:ext>
              </a:extLst>
            </p:cNvPr>
            <p:cNvSpPr txBox="1"/>
            <p:nvPr/>
          </p:nvSpPr>
          <p:spPr>
            <a:xfrm>
              <a:off x="10108511" y="105649"/>
              <a:ext cx="1178528" cy="307777"/>
            </a:xfrm>
            <a:prstGeom prst="rect">
              <a:avLst/>
            </a:prstGeom>
            <a:noFill/>
          </p:spPr>
          <p:txBody>
            <a:bodyPr wrap="none" rtlCol="0">
              <a:spAutoFit/>
            </a:bodyPr>
            <a:lstStyle/>
            <a:p>
              <a:r>
                <a:rPr lang="en-US" sz="1400" dirty="0">
                  <a:latin typeface="Consolas" panose="020B0609020204030204" pitchFamily="49" charset="0"/>
                </a:rPr>
                <a:t>0x080XFFFF</a:t>
              </a:r>
            </a:p>
          </p:txBody>
        </p:sp>
        <p:sp>
          <p:nvSpPr>
            <p:cNvPr id="74" name="Rectangle 73">
              <a:extLst>
                <a:ext uri="{FF2B5EF4-FFF2-40B4-BE49-F238E27FC236}">
                  <a16:creationId xmlns:a16="http://schemas.microsoft.com/office/drawing/2014/main" id="{78227E72-0AD2-9844-88F3-0704D78E67F0}"/>
                </a:ext>
              </a:extLst>
            </p:cNvPr>
            <p:cNvSpPr/>
            <p:nvPr/>
          </p:nvSpPr>
          <p:spPr>
            <a:xfrm>
              <a:off x="8961103" y="5292598"/>
              <a:ext cx="1426994" cy="369332"/>
            </a:xfrm>
            <a:prstGeom prst="rect">
              <a:avLst/>
            </a:prstGeom>
          </p:spPr>
          <p:txBody>
            <a:bodyPr wrap="none">
              <a:spAutoFit/>
            </a:bodyPr>
            <a:lstStyle/>
            <a:p>
              <a:pPr algn="ctr"/>
              <a:r>
                <a:rPr lang="en-US" dirty="0"/>
                <a:t>Internal Flash</a:t>
              </a:r>
            </a:p>
          </p:txBody>
        </p:sp>
      </p:grpSp>
      <p:sp>
        <p:nvSpPr>
          <p:cNvPr id="77" name="Rectangle 76">
            <a:extLst>
              <a:ext uri="{FF2B5EF4-FFF2-40B4-BE49-F238E27FC236}">
                <a16:creationId xmlns:a16="http://schemas.microsoft.com/office/drawing/2014/main" id="{CF4C1928-BB43-D94F-8C86-C0BFDDC214D2}"/>
              </a:ext>
            </a:extLst>
          </p:cNvPr>
          <p:cNvSpPr/>
          <p:nvPr/>
        </p:nvSpPr>
        <p:spPr>
          <a:xfrm>
            <a:off x="5490533" y="5625662"/>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MSP</a:t>
            </a:r>
          </a:p>
        </p:txBody>
      </p:sp>
      <p:sp>
        <p:nvSpPr>
          <p:cNvPr id="78" name="Rectangle 77">
            <a:extLst>
              <a:ext uri="{FF2B5EF4-FFF2-40B4-BE49-F238E27FC236}">
                <a16:creationId xmlns:a16="http://schemas.microsoft.com/office/drawing/2014/main" id="{6C39EE8C-0DAB-0F42-9513-05DD896784B2}"/>
              </a:ext>
            </a:extLst>
          </p:cNvPr>
          <p:cNvSpPr/>
          <p:nvPr/>
        </p:nvSpPr>
        <p:spPr>
          <a:xfrm>
            <a:off x="5490533" y="5286459"/>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Reset_Handler</a:t>
            </a:r>
            <a:endParaRPr lang="en-US" dirty="0"/>
          </a:p>
        </p:txBody>
      </p:sp>
      <p:sp>
        <p:nvSpPr>
          <p:cNvPr id="79" name="Rectangle 78">
            <a:extLst>
              <a:ext uri="{FF2B5EF4-FFF2-40B4-BE49-F238E27FC236}">
                <a16:creationId xmlns:a16="http://schemas.microsoft.com/office/drawing/2014/main" id="{08400A38-DDB1-EB41-B374-874845B45B1E}"/>
              </a:ext>
            </a:extLst>
          </p:cNvPr>
          <p:cNvSpPr/>
          <p:nvPr/>
        </p:nvSpPr>
        <p:spPr>
          <a:xfrm>
            <a:off x="5490533" y="4954807"/>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NMI_Handler</a:t>
            </a:r>
            <a:endParaRPr lang="en-US" dirty="0"/>
          </a:p>
        </p:txBody>
      </p:sp>
      <p:sp>
        <p:nvSpPr>
          <p:cNvPr id="80" name="Rectangle 79">
            <a:extLst>
              <a:ext uri="{FF2B5EF4-FFF2-40B4-BE49-F238E27FC236}">
                <a16:creationId xmlns:a16="http://schemas.microsoft.com/office/drawing/2014/main" id="{FC409444-58C1-6849-9EE5-77C68127A060}"/>
              </a:ext>
            </a:extLst>
          </p:cNvPr>
          <p:cNvSpPr/>
          <p:nvPr/>
        </p:nvSpPr>
        <p:spPr>
          <a:xfrm>
            <a:off x="5486122" y="3999383"/>
            <a:ext cx="2136648" cy="96297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1" name="Rectangle 80">
            <a:extLst>
              <a:ext uri="{FF2B5EF4-FFF2-40B4-BE49-F238E27FC236}">
                <a16:creationId xmlns:a16="http://schemas.microsoft.com/office/drawing/2014/main" id="{3C9EEEEE-A785-D441-BDD2-0C5725208D7A}"/>
              </a:ext>
            </a:extLst>
          </p:cNvPr>
          <p:cNvSpPr/>
          <p:nvPr/>
        </p:nvSpPr>
        <p:spPr>
          <a:xfrm>
            <a:off x="5487485" y="2757497"/>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2" name="Rectangle 81">
            <a:extLst>
              <a:ext uri="{FF2B5EF4-FFF2-40B4-BE49-F238E27FC236}">
                <a16:creationId xmlns:a16="http://schemas.microsoft.com/office/drawing/2014/main" id="{173A4B06-9945-0846-9412-67D9160CD8DE}"/>
              </a:ext>
            </a:extLst>
          </p:cNvPr>
          <p:cNvSpPr/>
          <p:nvPr/>
        </p:nvSpPr>
        <p:spPr>
          <a:xfrm>
            <a:off x="5492746" y="1884611"/>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 Data</a:t>
            </a:r>
          </a:p>
        </p:txBody>
      </p:sp>
      <p:sp>
        <p:nvSpPr>
          <p:cNvPr id="83" name="Rectangle 82">
            <a:extLst>
              <a:ext uri="{FF2B5EF4-FFF2-40B4-BE49-F238E27FC236}">
                <a16:creationId xmlns:a16="http://schemas.microsoft.com/office/drawing/2014/main" id="{8D040406-3CA9-5B4A-9838-90CEDE0A00DE}"/>
              </a:ext>
            </a:extLst>
          </p:cNvPr>
          <p:cNvSpPr/>
          <p:nvPr/>
        </p:nvSpPr>
        <p:spPr>
          <a:xfrm>
            <a:off x="5489698" y="1474166"/>
            <a:ext cx="2136648" cy="4113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4" name="Right Brace 83">
            <a:extLst>
              <a:ext uri="{FF2B5EF4-FFF2-40B4-BE49-F238E27FC236}">
                <a16:creationId xmlns:a16="http://schemas.microsoft.com/office/drawing/2014/main" id="{8D4DA84B-1F12-6F40-9271-A2516E658BA9}"/>
              </a:ext>
            </a:extLst>
          </p:cNvPr>
          <p:cNvSpPr/>
          <p:nvPr/>
        </p:nvSpPr>
        <p:spPr>
          <a:xfrm>
            <a:off x="7657006" y="3999382"/>
            <a:ext cx="223166" cy="159871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3BA56768-DA53-AE4C-8C36-546ED04D5D58}"/>
              </a:ext>
            </a:extLst>
          </p:cNvPr>
          <p:cNvSpPr txBox="1"/>
          <p:nvPr/>
        </p:nvSpPr>
        <p:spPr>
          <a:xfrm>
            <a:off x="7909997" y="4467291"/>
            <a:ext cx="1050224" cy="646331"/>
          </a:xfrm>
          <a:prstGeom prst="rect">
            <a:avLst/>
          </a:prstGeom>
          <a:noFill/>
        </p:spPr>
        <p:txBody>
          <a:bodyPr wrap="square" rtlCol="0">
            <a:spAutoFit/>
          </a:bodyPr>
          <a:lstStyle/>
          <a:p>
            <a:r>
              <a:rPr lang="en-US" dirty="0">
                <a:solidFill>
                  <a:srgbClr val="FF0000"/>
                </a:solidFill>
              </a:rPr>
              <a:t>Interrupt vector</a:t>
            </a:r>
          </a:p>
        </p:txBody>
      </p:sp>
      <p:sp>
        <p:nvSpPr>
          <p:cNvPr id="75" name="Rectangle 74">
            <a:extLst>
              <a:ext uri="{FF2B5EF4-FFF2-40B4-BE49-F238E27FC236}">
                <a16:creationId xmlns:a16="http://schemas.microsoft.com/office/drawing/2014/main" id="{AD9EDF93-E730-D446-A947-2050AA05B7ED}"/>
              </a:ext>
            </a:extLst>
          </p:cNvPr>
          <p:cNvSpPr/>
          <p:nvPr/>
        </p:nvSpPr>
        <p:spPr>
          <a:xfrm>
            <a:off x="9929549" y="1005225"/>
            <a:ext cx="2136648" cy="48743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DE99506-ECA9-BD48-8217-DAC3ACA93211}"/>
              </a:ext>
            </a:extLst>
          </p:cNvPr>
          <p:cNvSpPr/>
          <p:nvPr/>
        </p:nvSpPr>
        <p:spPr>
          <a:xfrm>
            <a:off x="10225867" y="5879559"/>
            <a:ext cx="1544012" cy="369332"/>
          </a:xfrm>
          <a:prstGeom prst="rect">
            <a:avLst/>
          </a:prstGeom>
        </p:spPr>
        <p:txBody>
          <a:bodyPr wrap="none">
            <a:spAutoFit/>
          </a:bodyPr>
          <a:lstStyle/>
          <a:p>
            <a:pPr algn="ctr"/>
            <a:r>
              <a:rPr lang="en-US" dirty="0"/>
              <a:t>Internal SRAM</a:t>
            </a:r>
          </a:p>
        </p:txBody>
      </p:sp>
      <p:sp>
        <p:nvSpPr>
          <p:cNvPr id="86" name="TextBox 85">
            <a:extLst>
              <a:ext uri="{FF2B5EF4-FFF2-40B4-BE49-F238E27FC236}">
                <a16:creationId xmlns:a16="http://schemas.microsoft.com/office/drawing/2014/main" id="{D2990EA3-262F-604D-BC26-DE17845A71B1}"/>
              </a:ext>
            </a:extLst>
          </p:cNvPr>
          <p:cNvSpPr txBox="1"/>
          <p:nvPr/>
        </p:nvSpPr>
        <p:spPr>
          <a:xfrm>
            <a:off x="9203650" y="5902673"/>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87" name="TextBox 86">
            <a:extLst>
              <a:ext uri="{FF2B5EF4-FFF2-40B4-BE49-F238E27FC236}">
                <a16:creationId xmlns:a16="http://schemas.microsoft.com/office/drawing/2014/main" id="{5C3D76A5-98A5-F846-9D6D-BA6AA3035106}"/>
              </a:ext>
            </a:extLst>
          </p:cNvPr>
          <p:cNvSpPr txBox="1"/>
          <p:nvPr/>
        </p:nvSpPr>
        <p:spPr>
          <a:xfrm>
            <a:off x="9203650" y="774113"/>
            <a:ext cx="1178528" cy="307777"/>
          </a:xfrm>
          <a:prstGeom prst="rect">
            <a:avLst/>
          </a:prstGeom>
          <a:noFill/>
        </p:spPr>
        <p:txBody>
          <a:bodyPr wrap="none" rtlCol="0">
            <a:spAutoFit/>
          </a:bodyPr>
          <a:lstStyle/>
          <a:p>
            <a:r>
              <a:rPr lang="en-US" sz="1400" dirty="0">
                <a:latin typeface="Consolas" panose="020B0609020204030204" pitchFamily="49" charset="0"/>
              </a:rPr>
              <a:t>0x3FFFFFFF</a:t>
            </a:r>
          </a:p>
        </p:txBody>
      </p:sp>
      <p:sp>
        <p:nvSpPr>
          <p:cNvPr id="88" name="Rectangle 87">
            <a:extLst>
              <a:ext uri="{FF2B5EF4-FFF2-40B4-BE49-F238E27FC236}">
                <a16:creationId xmlns:a16="http://schemas.microsoft.com/office/drawing/2014/main" id="{6A6FFAE0-5768-3C46-9F21-7F0CA60FE450}"/>
              </a:ext>
            </a:extLst>
          </p:cNvPr>
          <p:cNvSpPr/>
          <p:nvPr/>
        </p:nvSpPr>
        <p:spPr>
          <a:xfrm>
            <a:off x="9947849" y="5468600"/>
            <a:ext cx="2136648" cy="4184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9" name="Rectangle 88">
            <a:extLst>
              <a:ext uri="{FF2B5EF4-FFF2-40B4-BE49-F238E27FC236}">
                <a16:creationId xmlns:a16="http://schemas.microsoft.com/office/drawing/2014/main" id="{F54EA257-8285-924C-9009-4A0E133FAAF4}"/>
              </a:ext>
            </a:extLst>
          </p:cNvPr>
          <p:cNvSpPr/>
          <p:nvPr/>
        </p:nvSpPr>
        <p:spPr>
          <a:xfrm>
            <a:off x="9947849" y="4408393"/>
            <a:ext cx="2136648" cy="64590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Heap</a:t>
            </a:r>
          </a:p>
        </p:txBody>
      </p:sp>
      <p:sp>
        <p:nvSpPr>
          <p:cNvPr id="90" name="Rectangle 89">
            <a:extLst>
              <a:ext uri="{FF2B5EF4-FFF2-40B4-BE49-F238E27FC236}">
                <a16:creationId xmlns:a16="http://schemas.microsoft.com/office/drawing/2014/main" id="{91A27178-6DD3-3043-B737-7E91D0EFFFF6}"/>
              </a:ext>
            </a:extLst>
          </p:cNvPr>
          <p:cNvSpPr/>
          <p:nvPr/>
        </p:nvSpPr>
        <p:spPr>
          <a:xfrm>
            <a:off x="9938699" y="1788233"/>
            <a:ext cx="2136648" cy="64590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a:t>
            </a:r>
          </a:p>
        </p:txBody>
      </p:sp>
      <p:cxnSp>
        <p:nvCxnSpPr>
          <p:cNvPr id="52" name="Straight Arrow Connector 51">
            <a:extLst>
              <a:ext uri="{FF2B5EF4-FFF2-40B4-BE49-F238E27FC236}">
                <a16:creationId xmlns:a16="http://schemas.microsoft.com/office/drawing/2014/main" id="{4647C05D-3722-4F43-AFE7-A7378B0CE9D0}"/>
              </a:ext>
            </a:extLst>
          </p:cNvPr>
          <p:cNvCxnSpPr>
            <a:cxnSpLocks/>
          </p:cNvCxnSpPr>
          <p:nvPr/>
        </p:nvCxnSpPr>
        <p:spPr>
          <a:xfrm>
            <a:off x="11016173" y="2441677"/>
            <a:ext cx="0" cy="6199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EF2509D-5D0D-E946-BAC1-4D47E48DE672}"/>
              </a:ext>
            </a:extLst>
          </p:cNvPr>
          <p:cNvCxnSpPr>
            <a:cxnSpLocks/>
          </p:cNvCxnSpPr>
          <p:nvPr/>
        </p:nvCxnSpPr>
        <p:spPr>
          <a:xfrm flipV="1">
            <a:off x="10995847" y="3788450"/>
            <a:ext cx="0" cy="6199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BC28E9C-C8E2-1B44-B42A-548A286DAEE0}"/>
              </a:ext>
            </a:extLst>
          </p:cNvPr>
          <p:cNvSpPr txBox="1"/>
          <p:nvPr/>
        </p:nvSpPr>
        <p:spPr>
          <a:xfrm>
            <a:off x="8019316" y="3044170"/>
            <a:ext cx="1773598" cy="738664"/>
          </a:xfrm>
          <a:prstGeom prst="rect">
            <a:avLst/>
          </a:prstGeom>
          <a:noFill/>
        </p:spPr>
        <p:txBody>
          <a:bodyPr wrap="square" rtlCol="0">
            <a:spAutoFit/>
          </a:bodyPr>
          <a:lstStyle/>
          <a:p>
            <a:r>
              <a:rPr lang="en-US" sz="1400" b="1" dirty="0" err="1">
                <a:solidFill>
                  <a:srgbClr val="0000FF"/>
                </a:solidFill>
                <a:latin typeface="Consolas" panose="020B0609020204030204" pitchFamily="49" charset="0"/>
              </a:rPr>
              <a:t>Reset_Handler</a:t>
            </a:r>
            <a:r>
              <a:rPr lang="en-US" sz="1400" b="1" dirty="0">
                <a:solidFill>
                  <a:srgbClr val="0000FF"/>
                </a:solidFill>
                <a:latin typeface="Consolas" panose="020B0609020204030204" pitchFamily="49" charset="0"/>
              </a:rPr>
              <a:t>() copies data from Flash to SRAM.</a:t>
            </a:r>
          </a:p>
        </p:txBody>
      </p:sp>
      <p:sp>
        <p:nvSpPr>
          <p:cNvPr id="67" name="TextBox 66">
            <a:extLst>
              <a:ext uri="{FF2B5EF4-FFF2-40B4-BE49-F238E27FC236}">
                <a16:creationId xmlns:a16="http://schemas.microsoft.com/office/drawing/2014/main" id="{CEA875CE-A323-8B45-B5D0-81315EFC8E28}"/>
              </a:ext>
            </a:extLst>
          </p:cNvPr>
          <p:cNvSpPr txBox="1"/>
          <p:nvPr/>
        </p:nvSpPr>
        <p:spPr>
          <a:xfrm>
            <a:off x="10417996" y="3073059"/>
            <a:ext cx="1196353" cy="369332"/>
          </a:xfrm>
          <a:prstGeom prst="rect">
            <a:avLst/>
          </a:prstGeom>
          <a:noFill/>
        </p:spPr>
        <p:txBody>
          <a:bodyPr wrap="none" rtlCol="0">
            <a:spAutoFit/>
          </a:bodyPr>
          <a:lstStyle/>
          <a:p>
            <a:r>
              <a:rPr lang="en-US" dirty="0"/>
              <a:t>Free Space</a:t>
            </a:r>
          </a:p>
        </p:txBody>
      </p:sp>
      <p:sp>
        <p:nvSpPr>
          <p:cNvPr id="96" name="Rectangle 95">
            <a:extLst>
              <a:ext uri="{FF2B5EF4-FFF2-40B4-BE49-F238E27FC236}">
                <a16:creationId xmlns:a16="http://schemas.microsoft.com/office/drawing/2014/main" id="{669EAE24-516E-9149-A52A-211F704E326E}"/>
              </a:ext>
            </a:extLst>
          </p:cNvPr>
          <p:cNvSpPr/>
          <p:nvPr/>
        </p:nvSpPr>
        <p:spPr>
          <a:xfrm>
            <a:off x="9947849" y="5061837"/>
            <a:ext cx="2136648" cy="4067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cxnSp>
        <p:nvCxnSpPr>
          <p:cNvPr id="94" name="Straight Arrow Connector 93">
            <a:extLst>
              <a:ext uri="{FF2B5EF4-FFF2-40B4-BE49-F238E27FC236}">
                <a16:creationId xmlns:a16="http://schemas.microsoft.com/office/drawing/2014/main" id="{0A79856A-982A-1B4F-9DEA-EFB8DD5EEB1F}"/>
              </a:ext>
            </a:extLst>
          </p:cNvPr>
          <p:cNvCxnSpPr>
            <a:cxnSpLocks/>
          </p:cNvCxnSpPr>
          <p:nvPr/>
        </p:nvCxnSpPr>
        <p:spPr>
          <a:xfrm>
            <a:off x="7467600" y="1715781"/>
            <a:ext cx="2589224" cy="39620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928B67C-B008-794E-8882-F5618BB12567}"/>
              </a:ext>
            </a:extLst>
          </p:cNvPr>
          <p:cNvSpPr/>
          <p:nvPr/>
        </p:nvSpPr>
        <p:spPr>
          <a:xfrm>
            <a:off x="5488320" y="1017177"/>
            <a:ext cx="2136648" cy="4565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cxnSp>
        <p:nvCxnSpPr>
          <p:cNvPr id="98" name="Straight Arrow Connector 97">
            <a:extLst>
              <a:ext uri="{FF2B5EF4-FFF2-40B4-BE49-F238E27FC236}">
                <a16:creationId xmlns:a16="http://schemas.microsoft.com/office/drawing/2014/main" id="{7E0E585A-BCA2-F045-9E3D-B33C4F843864}"/>
              </a:ext>
            </a:extLst>
          </p:cNvPr>
          <p:cNvCxnSpPr>
            <a:cxnSpLocks/>
          </p:cNvCxnSpPr>
          <p:nvPr/>
        </p:nvCxnSpPr>
        <p:spPr>
          <a:xfrm>
            <a:off x="7467600" y="1232110"/>
            <a:ext cx="2607524" cy="40762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62698" y="1497545"/>
            <a:ext cx="612045" cy="2182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 name="Straight Arrow Connector 8"/>
          <p:cNvCxnSpPr>
            <a:stCxn id="37" idx="3"/>
          </p:cNvCxnSpPr>
          <p:nvPr/>
        </p:nvCxnSpPr>
        <p:spPr>
          <a:xfrm flipV="1">
            <a:off x="1374743" y="1210256"/>
            <a:ext cx="4332611" cy="396407"/>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62698" y="1763984"/>
            <a:ext cx="2166485" cy="455463"/>
          </a:xfrm>
          <a:prstGeom prst="rect">
            <a:avLst/>
          </a:prstGeom>
          <a:noFill/>
          <a:ln w="1905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3" name="Straight Arrow Connector 42"/>
          <p:cNvCxnSpPr/>
          <p:nvPr/>
        </p:nvCxnSpPr>
        <p:spPr>
          <a:xfrm flipV="1">
            <a:off x="2938333" y="1552960"/>
            <a:ext cx="2769021" cy="331651"/>
          </a:xfrm>
          <a:prstGeom prst="straightConnector1">
            <a:avLst/>
          </a:prstGeom>
          <a:ln w="19050">
            <a:solidFill>
              <a:srgbClr val="33CCFF"/>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095987" y="2964139"/>
            <a:ext cx="1400426" cy="187662"/>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7" name="Straight Arrow Connector 46"/>
          <p:cNvCxnSpPr/>
          <p:nvPr/>
        </p:nvCxnSpPr>
        <p:spPr>
          <a:xfrm flipV="1">
            <a:off x="3496413" y="2127047"/>
            <a:ext cx="2188193" cy="892277"/>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114800" y="2326222"/>
            <a:ext cx="1569806" cy="1143578"/>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67000" y="3460052"/>
            <a:ext cx="1676400" cy="21638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p:cNvSpPr/>
          <p:nvPr/>
        </p:nvSpPr>
        <p:spPr>
          <a:xfrm>
            <a:off x="1045964" y="2734739"/>
            <a:ext cx="992764" cy="4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Rectangle 59"/>
          <p:cNvSpPr/>
          <p:nvPr/>
        </p:nvSpPr>
        <p:spPr>
          <a:xfrm>
            <a:off x="1517864" y="3442391"/>
            <a:ext cx="886205" cy="255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0000"/>
              </a:solidFill>
            </a:endParaRPr>
          </a:p>
        </p:txBody>
      </p:sp>
      <p:sp>
        <p:nvSpPr>
          <p:cNvPr id="64" name="Rectangle 63"/>
          <p:cNvSpPr/>
          <p:nvPr/>
        </p:nvSpPr>
        <p:spPr>
          <a:xfrm>
            <a:off x="1474594" y="2485887"/>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Rectangle 64"/>
          <p:cNvSpPr/>
          <p:nvPr/>
        </p:nvSpPr>
        <p:spPr>
          <a:xfrm>
            <a:off x="1452371" y="3219458"/>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p:cNvSpPr/>
          <p:nvPr/>
        </p:nvSpPr>
        <p:spPr>
          <a:xfrm>
            <a:off x="1492127" y="3736696"/>
            <a:ext cx="255338" cy="141736"/>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1303636" y="5616290"/>
            <a:ext cx="255338"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1517864" y="5543386"/>
            <a:ext cx="2012410" cy="307777"/>
          </a:xfrm>
          <a:prstGeom prst="rect">
            <a:avLst/>
          </a:prstGeom>
          <a:noFill/>
        </p:spPr>
        <p:txBody>
          <a:bodyPr wrap="none" rtlCol="0">
            <a:spAutoFit/>
          </a:bodyPr>
          <a:lstStyle/>
          <a:p>
            <a:r>
              <a:rPr lang="en-US" sz="1400" dirty="0">
                <a:solidFill>
                  <a:srgbClr val="00CC00"/>
                </a:solidFill>
              </a:rPr>
              <a:t>represented by a register</a:t>
            </a:r>
          </a:p>
        </p:txBody>
      </p:sp>
    </p:spTree>
    <p:custDataLst>
      <p:tags r:id="rId1"/>
    </p:custDataLst>
    <p:extLst>
      <p:ext uri="{BB962C8B-B14F-4D97-AF65-F5344CB8AC3E}">
        <p14:creationId xmlns:p14="http://schemas.microsoft.com/office/powerpoint/2010/main" val="142712154"/>
      </p:ext>
    </p:extLst>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extLst mod="1">
    <p:ext uri="{3A86A75C-4F4B-4683-9AE1-C65F6400EC91}">
      <p14:laserTraceLst xmlns:p14="http://schemas.microsoft.com/office/powerpoint/2010/main">
        <p14:tracePtLst>
          <p14:tracePt t="2712" x="3768725" y="5892800"/>
          <p14:tracePt t="2789" x="3819525" y="5922963"/>
          <p14:tracePt t="2790" x="3840163" y="5922963"/>
          <p14:tracePt t="2801" x="3870325" y="5932488"/>
          <p14:tracePt t="2813" x="3900488" y="5932488"/>
          <p14:tracePt t="2835" x="3919538" y="5932488"/>
          <p14:tracePt t="2847" x="3930650" y="5932488"/>
          <p14:tracePt t="2869" x="3949700" y="5932488"/>
          <p14:tracePt t="2880" x="3970338" y="5932488"/>
          <p14:tracePt t="2893" x="3979863" y="5932488"/>
          <p14:tracePt t="2915" x="4021138" y="5932488"/>
          <p14:tracePt t="2993" x="4021138" y="5922963"/>
          <p14:tracePt t="3005" x="4040188" y="5902325"/>
          <p14:tracePt t="3017" x="4051300" y="5883275"/>
          <p14:tracePt t="3040" x="4070350" y="5772150"/>
          <p14:tracePt t="3051" x="4111625" y="5702300"/>
          <p14:tracePt t="3073" x="4160838" y="5491163"/>
          <p14:tracePt t="3091" x="4202113" y="5219700"/>
          <p14:tracePt t="3091" x="4202113" y="5178425"/>
          <p14:tracePt t="3104" x="4202113" y="4987925"/>
          <p14:tracePt t="3116" x="4221163" y="4776788"/>
          <p14:tracePt t="3128" x="4221163" y="4595813"/>
          <p14:tracePt t="3150" x="4211638" y="4264025"/>
          <p14:tracePt t="3163" x="4211638" y="4102100"/>
          <p14:tracePt t="3175" x="4191000" y="3962400"/>
          <p14:tracePt t="3197" x="4191000" y="3760788"/>
          <p14:tracePt t="3197" x="4191000" y="3740150"/>
          <p14:tracePt t="3209" x="4191000" y="3670300"/>
          <p14:tracePt t="3221" x="4191000" y="3630613"/>
          <p14:tracePt t="3243" x="4191000" y="3540125"/>
          <p14:tracePt t="3254" x="4191000" y="3468688"/>
          <p14:tracePt t="3276" x="4191000" y="3368675"/>
          <p14:tracePt t="3288" x="4181475" y="3298825"/>
          <p14:tracePt t="3299" x="4181475" y="3238500"/>
          <p14:tracePt t="3300" x="4181475" y="3208338"/>
          <p14:tracePt t="3322" x="4191000" y="3027363"/>
          <p14:tracePt t="3333" x="4202113" y="2955925"/>
          <p14:tracePt t="3346" x="4221163" y="2846388"/>
          <p14:tracePt t="3368" x="4251325" y="2755900"/>
          <p14:tracePt t="3380" x="4271963" y="2684463"/>
          <p14:tracePt t="3392" x="4302125" y="2635250"/>
          <p14:tracePt t="3414" x="4341813" y="2484438"/>
          <p14:tracePt t="3426" x="4371975" y="2393950"/>
          <p14:tracePt t="3448" x="4422775" y="2222500"/>
          <p14:tracePt t="3461" x="4452938" y="2141538"/>
          <p14:tracePt t="3462" x="4452938" y="2122488"/>
          <p14:tracePt t="3473" x="4452938" y="2092325"/>
          <p14:tracePt t="3484" x="4452938" y="2071688"/>
          <p14:tracePt t="3507" x="4452938" y="2041525"/>
          <p14:tracePt t="3507" x="4452938" y="2020888"/>
          <p14:tracePt t="3519" x="4452938" y="2011363"/>
          <p14:tracePt t="3542" x="4452938" y="1990725"/>
          <p14:tracePt t="3618" x="4452938" y="1981200"/>
          <p14:tracePt t="3631" x="4452938" y="1960563"/>
          <p14:tracePt t="3643" x="4441825" y="1930400"/>
          <p14:tracePt t="3665" x="4441825" y="1851025"/>
          <p14:tracePt t="3676" x="4432300" y="1839913"/>
          <p14:tracePt t="3808" x="4432300" y="1851025"/>
          <p14:tracePt t="3821" x="4432300" y="1920875"/>
          <p14:tracePt t="3832" x="4432300" y="2020888"/>
          <p14:tracePt t="3854" x="4441825" y="2252663"/>
          <p14:tracePt t="3867" x="4452938" y="2403475"/>
          <p14:tracePt t="3879" x="4471988" y="2554288"/>
          <p14:tracePt t="3908" x="4552950" y="2986088"/>
          <p14:tracePt t="3930" x="4613275" y="3378200"/>
          <p14:tracePt t="3942" x="4694238" y="3649663"/>
          <p14:tracePt t="3964" x="4784725" y="3981450"/>
          <p14:tracePt t="3976" x="4814888" y="4113213"/>
          <p14:tracePt t="3988" x="4845050" y="4222750"/>
          <p14:tracePt t="4011" x="4864100" y="4403725"/>
          <p14:tracePt t="4022" x="4864100" y="4484688"/>
          <p14:tracePt t="4034" x="4864100" y="4595813"/>
          <p14:tracePt t="4056" x="4864100" y="4806950"/>
          <p14:tracePt t="4067" x="4864100" y="4916488"/>
          <p14:tracePt t="4080" x="4854575" y="4997450"/>
          <p14:tracePt t="4101" x="4854575" y="5199063"/>
          <p14:tracePt t="4101" x="4854575" y="5229225"/>
          <p14:tracePt t="4114" x="4854575" y="5319713"/>
          <p14:tracePt t="4126" x="4854575" y="5419725"/>
          <p14:tracePt t="4149" x="4833938" y="5561013"/>
          <p14:tracePt t="4161" x="4814888" y="5611813"/>
          <p14:tracePt t="4173" x="4814888" y="5630863"/>
          <p14:tracePt t="4195" x="4814888" y="5641975"/>
          <p14:tracePt t="4207" x="4814888" y="5651500"/>
          <p14:tracePt t="4229" x="4803775" y="5661025"/>
          <p14:tracePt t="4241" x="4803775" y="5672138"/>
          <p14:tracePt t="4274" x="4794250" y="5681663"/>
          <p14:tracePt t="4285" x="4773613" y="5691188"/>
          <p14:tracePt t="4324" x="4733925" y="5781675"/>
          <p14:tracePt t="4347" x="4733925" y="5792788"/>
          <p14:tracePt t="4835" x="4733925" y="5802313"/>
          <p14:tracePt t="4836" x="0" y="0"/>
        </p14:tracePtLst>
        <p14:tracePtLst>
          <p14:tracePt t="19878" x="8070850" y="2654300"/>
          <p14:tracePt t="20324" x="0" y="0"/>
        </p14:tracePtLst>
        <p14:tracePtLst>
          <p14:tracePt t="24946" x="6492875" y="5078413"/>
          <p14:tracePt t="24959" x="6492875" y="5067300"/>
          <p14:tracePt t="25060" x="6502400" y="5067300"/>
          <p14:tracePt t="25072" x="6543675" y="5067300"/>
          <p14:tracePt t="25084" x="6573838" y="5067300"/>
          <p14:tracePt t="25107" x="6653213" y="5067300"/>
          <p14:tracePt t="25118" x="6713538" y="5057775"/>
          <p14:tracePt t="25130" x="6754813" y="5048250"/>
          <p14:tracePt t="25152" x="6784975" y="5048250"/>
          <p14:tracePt t="25165" x="6815138" y="5048250"/>
          <p14:tracePt t="25193" x="6864350" y="5048250"/>
          <p14:tracePt t="25214" x="6894513" y="5048250"/>
          <p14:tracePt t="25226" x="6915150" y="5048250"/>
          <p14:tracePt t="25238" x="6945313" y="5048250"/>
          <p14:tracePt t="25260" x="7015163" y="5048250"/>
          <p14:tracePt t="25272" x="7065963" y="5048250"/>
          <p14:tracePt t="25295" x="7126288" y="5048250"/>
          <p14:tracePt t="25307" x="7177088" y="5048250"/>
          <p14:tracePt t="25318" x="7196138" y="5048250"/>
          <p14:tracePt t="25341" x="7246938" y="5048250"/>
          <p14:tracePt t="25353" x="7256463" y="5048250"/>
          <p14:tracePt t="25365" x="7297738" y="5048250"/>
          <p14:tracePt t="25387" x="7377113" y="5048250"/>
          <p14:tracePt t="25399" x="7437438" y="5048250"/>
          <p14:tracePt t="25400" x="7448550" y="5048250"/>
          <p14:tracePt t="25411" x="7467600" y="5048250"/>
          <p14:tracePt t="25433" x="7539038" y="5048250"/>
          <p14:tracePt t="25445" x="7548563" y="5048250"/>
          <p14:tracePt t="25457" x="7588250" y="5048250"/>
          <p14:tracePt t="25480" x="7669213" y="5048250"/>
          <p14:tracePt t="25492" x="7678738" y="5048250"/>
          <p14:tracePt t="25524" x="7720013" y="5048250"/>
          <p14:tracePt t="25947" x="0" y="0"/>
        </p14:tracePtLst>
        <p14:tracePtLst>
          <p14:tracePt t="28021" x="6161088" y="5932488"/>
          <p14:tracePt t="28269" x="6181725" y="5932488"/>
          <p14:tracePt t="28302" x="6200775" y="5932488"/>
          <p14:tracePt t="28325" x="6230938" y="5932488"/>
          <p14:tracePt t="28369" x="6242050" y="5932488"/>
          <p14:tracePt t="28382" x="6261100" y="5932488"/>
          <p14:tracePt t="28410" x="6311900" y="5932488"/>
          <p14:tracePt t="28433" x="6342063" y="5932488"/>
          <p14:tracePt t="28466" x="6362700" y="5932488"/>
          <p14:tracePt t="28477" x="6392863" y="5932488"/>
          <p14:tracePt t="28489" x="6411913" y="5932488"/>
          <p14:tracePt t="28511" x="6442075" y="5932488"/>
          <p14:tracePt t="28522" x="6462713" y="5932488"/>
          <p14:tracePt t="28544" x="6492875" y="5932488"/>
          <p14:tracePt t="28556" x="6513513" y="5932488"/>
          <p14:tracePt t="28588" x="6543675" y="5932488"/>
          <p14:tracePt t="28601" x="6562725" y="5932488"/>
          <p14:tracePt t="28613" x="6573838" y="5932488"/>
          <p14:tracePt t="28647" x="6592888" y="5932488"/>
          <p14:tracePt t="28668" x="6604000" y="5932488"/>
          <p14:tracePt t="28691" x="6623050" y="5932488"/>
          <p14:tracePt t="28713" x="6653213" y="5932488"/>
          <p14:tracePt t="28747" x="6673850" y="5932488"/>
          <p14:tracePt t="28768" x="6704013" y="5932488"/>
          <p14:tracePt t="28790" x="6724650" y="5932488"/>
          <p14:tracePt t="28810" x="6743700" y="5932488"/>
          <p14:tracePt t="28833" x="6754813" y="5932488"/>
          <p14:tracePt t="28855" x="6773863" y="5932488"/>
          <p14:tracePt t="28878" x="6784975" y="5932488"/>
          <p14:tracePt t="28902" x="6824663" y="5932488"/>
          <p14:tracePt t="28913" x="6834188" y="5932488"/>
          <p14:tracePt t="28947" x="6854825" y="5932488"/>
          <p14:tracePt t="28959" x="6875463" y="5932488"/>
          <p14:tracePt t="30399" x="6905625" y="5932488"/>
          <p14:tracePt t="30426" x="6935788" y="5932488"/>
          <p14:tracePt t="30482" x="6954838" y="5932488"/>
          <p14:tracePt t="30506" x="6975475" y="5932488"/>
          <p14:tracePt t="30528" x="7005638" y="5932488"/>
          <p14:tracePt t="30540" x="7015163" y="5932488"/>
          <p14:tracePt t="30551" x="7035800" y="5932488"/>
          <p14:tracePt t="30573" x="7056438" y="5932488"/>
          <p14:tracePt t="30585" x="7075488" y="5932488"/>
          <p14:tracePt t="30606" x="7086600" y="5932488"/>
          <p14:tracePt t="30629" x="7105650" y="5932488"/>
          <p14:tracePt t="30651" x="7135813" y="5932488"/>
          <p14:tracePt t="30708" x="7156450" y="5932488"/>
          <p14:tracePt t="30775" x="7165975" y="5932488"/>
          <p14:tracePt t="30787" x="7186613" y="5932488"/>
          <p14:tracePt t="30810" x="7207250" y="5932488"/>
          <p14:tracePt t="30827" x="7237413" y="5932488"/>
          <p14:tracePt t="30849" x="7256463" y="5932488"/>
          <p14:tracePt t="30872" x="7267575" y="5932488"/>
          <p14:tracePt t="30884" x="7286625" y="5932488"/>
          <p14:tracePt t="30896" x="7297738" y="5932488"/>
          <p14:tracePt t="30918" x="7337425" y="5932488"/>
          <p14:tracePt t="30930" x="7346950" y="5932488"/>
          <p14:tracePt t="30942" x="7367588" y="5932488"/>
          <p14:tracePt t="30963" x="7397750" y="5932488"/>
          <p14:tracePt t="30975" x="7418388" y="5932488"/>
          <p14:tracePt t="30997" x="7467600" y="5932488"/>
          <p14:tracePt t="31009" x="7488238" y="5932488"/>
          <p14:tracePt t="31020" x="7497763" y="5932488"/>
          <p14:tracePt t="31042" x="7518400" y="5932488"/>
          <p14:tracePt t="31053" x="7527925" y="5932488"/>
          <p14:tracePt t="31294" x="7548563" y="5932488"/>
          <p14:tracePt t="31306" x="7569200" y="5932488"/>
          <p14:tracePt t="31318" x="7578725" y="5932488"/>
          <p14:tracePt t="31351" x="7599363" y="5932488"/>
          <p14:tracePt t="31363" x="7618413" y="5932488"/>
          <p14:tracePt t="31396" x="7629525" y="5932488"/>
          <p14:tracePt t="31418" x="7669213" y="5932488"/>
          <p14:tracePt t="31430" x="7699375" y="5932488"/>
          <p14:tracePt t="31441" x="7708900" y="5932488"/>
          <p14:tracePt t="31459" x="7750175" y="5932488"/>
          <p14:tracePt t="31492" x="7759700" y="5932488"/>
          <p14:tracePt t="31525" x="7780338" y="5932488"/>
          <p14:tracePt t="31536" x="7799388" y="5943600"/>
          <p14:tracePt t="31558" x="7829550" y="5953125"/>
          <p14:tracePt t="31570" x="7839075" y="5953125"/>
          <p14:tracePt t="31582" x="7859713" y="5953125"/>
          <p14:tracePt t="31603" x="7880350" y="5953125"/>
          <p14:tracePt t="31637" x="7889875" y="5953125"/>
          <p14:tracePt t="31661" x="7910513" y="5953125"/>
          <p14:tracePt t="31683" x="7920038" y="5953125"/>
          <p14:tracePt t="31717" x="7940675" y="5953125"/>
          <p14:tracePt t="31729" x="7959725" y="5953125"/>
          <p14:tracePt t="32462" x="0" y="0"/>
        </p14:tracePtLst>
        <p14:tracePtLst>
          <p14:tracePt t="33006" x="7388225" y="6203950"/>
          <p14:tracePt t="33186" x="7437438" y="6203950"/>
          <p14:tracePt t="33199" x="7448550" y="6203950"/>
          <p14:tracePt t="33211" x="7488238" y="6203950"/>
          <p14:tracePt t="33223" x="7497763" y="6203950"/>
          <p14:tracePt t="33260" x="7569200" y="6203950"/>
          <p14:tracePt t="33271" x="7599363" y="6203950"/>
          <p14:tracePt t="33294" x="7648575" y="6215063"/>
          <p14:tracePt t="33305" x="7678738" y="6215063"/>
          <p14:tracePt t="33317" x="7729538" y="6215063"/>
          <p14:tracePt t="33339" x="7789863" y="6224588"/>
          <p14:tracePt t="33351" x="7810500" y="6234113"/>
          <p14:tracePt t="33373" x="7839075" y="6234113"/>
          <p14:tracePt t="33429" x="7859713" y="6234113"/>
          <p14:tracePt t="33442" x="7880350" y="6234113"/>
          <p14:tracePt t="33464" x="7910513" y="6234113"/>
          <p14:tracePt t="33476" x="7940675" y="6234113"/>
          <p14:tracePt t="33498" x="7959725" y="6234113"/>
          <p14:tracePt t="33520" x="7980363" y="6234113"/>
          <p14:tracePt t="34272" x="0" y="0"/>
        </p14:tracePtLst>
        <p14:tracePtLst>
          <p14:tracePt t="45779" x="8453438" y="5359400"/>
          <p14:tracePt t="45978" x="8462963" y="5359400"/>
          <p14:tracePt t="45990" x="8483600" y="5359400"/>
          <p14:tracePt t="46057" x="8493125" y="5359400"/>
          <p14:tracePt t="46092" x="8513763" y="5359400"/>
          <p14:tracePt t="46116" x="8532813" y="5359400"/>
          <p14:tracePt t="46138" x="8543925" y="5359400"/>
          <p14:tracePt t="46171" x="8562975" y="5359400"/>
          <p14:tracePt t="46183" x="8583613" y="5359400"/>
          <p14:tracePt t="46228" x="8593138" y="5359400"/>
          <p14:tracePt t="46272" x="8623300" y="5359400"/>
          <p14:tracePt t="46435" x="8653463" y="5359400"/>
          <p14:tracePt t="46460" x="8674100" y="5359400"/>
          <p14:tracePt t="46527" x="8694738" y="5359400"/>
          <p14:tracePt t="46561" x="8704263" y="5359400"/>
          <p14:tracePt t="46665" x="8724900" y="5359400"/>
          <p14:tracePt t="46948" x="8734425" y="5380038"/>
          <p14:tracePt t="46982" x="8755063" y="5380038"/>
          <p14:tracePt t="47027" x="8774113" y="5380038"/>
          <p14:tracePt t="47062" x="8785225" y="5380038"/>
          <p14:tracePt t="47121" x="8804275" y="5389563"/>
          <p14:tracePt t="47150" x="8834438" y="5389563"/>
          <p14:tracePt t="47342" x="8855075" y="5389563"/>
          <p14:tracePt t="47446" x="8885238" y="5389563"/>
          <p14:tracePt t="47505" x="8894763" y="5389563"/>
          <p14:tracePt t="47528" x="8936038" y="5389563"/>
          <p14:tracePt t="47763" x="8975725" y="5410200"/>
          <p14:tracePt t="48061" x="9015413" y="5410200"/>
          <p14:tracePt t="48073" x="9026525" y="5410200"/>
          <p14:tracePt t="48106" x="9045575" y="5410200"/>
          <p14:tracePt t="48162" x="9066213" y="5410200"/>
          <p14:tracePt t="48385" x="9075738" y="5410200"/>
          <p14:tracePt t="48419" x="9105900" y="5410200"/>
          <p14:tracePt t="48432" x="9126538" y="5410200"/>
          <p14:tracePt t="48466" x="9147175" y="5400675"/>
          <p14:tracePt t="48477" x="9166225" y="5400675"/>
          <p14:tracePt t="48522" x="9177338" y="5389563"/>
          <p14:tracePt t="48545" x="9196388" y="5380038"/>
          <p14:tracePt t="48569" x="9207500" y="5380038"/>
          <p14:tracePt t="49781" x="9217025" y="5380038"/>
          <p14:tracePt t="49782" x="0" y="0"/>
        </p14:tracePtLst>
        <p14:tracePtLst>
          <p14:tracePt t="53419" x="8453438" y="3529013"/>
          <p14:tracePt t="53800" x="8472488" y="3529013"/>
          <p14:tracePt t="53836" x="8493125" y="3529013"/>
          <p14:tracePt t="53858" x="8502650" y="3529013"/>
          <p14:tracePt t="53869" x="8523288" y="3529013"/>
          <p14:tracePt t="53962" x="8543925" y="3529013"/>
          <p14:tracePt t="53974" x="8553450" y="3529013"/>
          <p14:tracePt t="53995" x="8574088" y="3529013"/>
          <p14:tracePt t="54095" x="8583613" y="3529013"/>
          <p14:tracePt t="54106" x="8604250" y="3529013"/>
          <p14:tracePt t="54118" x="8623300" y="3529013"/>
          <p14:tracePt t="54139" x="8634413" y="3529013"/>
          <p14:tracePt t="54162" x="8653463" y="3529013"/>
          <p14:tracePt t="54184" x="8664575" y="3529013"/>
          <p14:tracePt t="54228" x="8683625" y="3529013"/>
          <p14:tracePt t="54250" x="8734425" y="3529013"/>
          <p14:tracePt t="54261" x="8755063" y="3529013"/>
          <p14:tracePt t="54272" x="8764588" y="3529013"/>
          <p14:tracePt t="54294" x="8785225" y="3529013"/>
          <p14:tracePt t="54433" x="8804275" y="3529013"/>
          <p14:tracePt t="54492" x="8815388" y="3529013"/>
          <p14:tracePt t="54526" x="8834438" y="3529013"/>
          <p14:tracePt t="54559" x="8845550" y="3529013"/>
          <p14:tracePt t="54571" x="8864600" y="3529013"/>
          <p14:tracePt t="54841" x="8885238" y="3529013"/>
          <p14:tracePt t="54874" x="8894763" y="3529013"/>
          <p14:tracePt t="54898" x="8915400" y="3529013"/>
          <p14:tracePt t="55000" x="8936038" y="3529013"/>
          <p14:tracePt t="55047" x="8945563" y="3529013"/>
          <p14:tracePt t="55107" x="8966200" y="3529013"/>
          <p14:tracePt t="55155" x="8985250" y="3529013"/>
          <p14:tracePt t="55465" x="8996363" y="3529013"/>
          <p14:tracePt t="55665" x="9015413" y="3529013"/>
          <p14:tracePt t="55872" x="9026525" y="3529013"/>
          <p14:tracePt t="55898" x="9045575" y="3529013"/>
          <p14:tracePt t="55921" x="9066213" y="3529013"/>
          <p14:tracePt t="55933" x="9075738" y="3529013"/>
          <p14:tracePt t="55968" x="9117013" y="3529013"/>
          <p14:tracePt t="55979" x="9126538" y="3529013"/>
          <p14:tracePt t="55992" x="9147175" y="3529013"/>
          <p14:tracePt t="56012" x="9196388" y="3529013"/>
          <p14:tracePt t="56023" x="9207500" y="3529013"/>
          <p14:tracePt t="56057" x="9226550" y="3529013"/>
          <p14:tracePt t="56531" x="9237663" y="3529013"/>
          <p14:tracePt t="56533" x="0" y="0"/>
        </p14:tracePtLst>
        <p14:tracePtLst>
          <p14:tracePt t="64883" x="6242050" y="442913"/>
          <p14:tracePt t="64997" x="6251575" y="442913"/>
          <p14:tracePt t="65014" x="6272213" y="442913"/>
          <p14:tracePt t="65047" x="6302375" y="442913"/>
          <p14:tracePt t="65071" x="6321425" y="442913"/>
          <p14:tracePt t="65105" x="6342063" y="442913"/>
          <p14:tracePt t="65117" x="6351588" y="442913"/>
          <p14:tracePt t="65138" x="6381750" y="442913"/>
          <p14:tracePt t="65171" x="6402388" y="442913"/>
          <p14:tracePt t="65624" x="6453188" y="442913"/>
          <p14:tracePt t="65636" x="6483350" y="442913"/>
          <p14:tracePt t="65649" x="6553200" y="442913"/>
          <p14:tracePt t="65671" x="6664325" y="461963"/>
          <p14:tracePt t="65683" x="6704013" y="473075"/>
          <p14:tracePt t="65704" x="6754813" y="492125"/>
          <p14:tracePt t="65717" x="6773863" y="492125"/>
          <p14:tracePt t="65729" x="6804025" y="492125"/>
          <p14:tracePt t="65751" x="6815138" y="492125"/>
          <p14:tracePt t="65837" x="6834188" y="492125"/>
          <p14:tracePt t="65860" x="6854825" y="492125"/>
          <p14:tracePt t="65883" x="6884988" y="492125"/>
          <p14:tracePt t="65905" x="6924675" y="492125"/>
          <p14:tracePt t="65950" x="6935788" y="492125"/>
          <p14:tracePt t="65962" x="6954838" y="492125"/>
          <p14:tracePt t="65995" x="6985000" y="492125"/>
          <p14:tracePt t="66017" x="7015163" y="492125"/>
          <p14:tracePt t="66106" x="7035800" y="492125"/>
          <p14:tracePt t="66119" x="7045325" y="492125"/>
          <p14:tracePt t="66141" x="7086600" y="492125"/>
          <p14:tracePt t="66153" x="7116763" y="492125"/>
          <p14:tracePt t="66164" x="7146925" y="492125"/>
          <p14:tracePt t="66186" x="7196138" y="492125"/>
          <p14:tracePt t="66198" x="7216775" y="492125"/>
          <p14:tracePt t="66258" x="7226300" y="492125"/>
          <p14:tracePt t="66291" x="7246938" y="492125"/>
          <p14:tracePt t="66850" x="7256463" y="492125"/>
          <p14:tracePt t="66851" x="0" y="0"/>
        </p14:tracePtLst>
      </p14:laserTraceLst>
    </p:ext>
    <p:ext uri="{E180D4A7-C9FB-4DFB-919C-405C955672EB}">
      <p14:showEvtLst xmlns:p14="http://schemas.microsoft.com/office/powerpoint/2010/main">
        <p14:playEvt time="89" objId="49"/>
        <p14:stopEvt time="66703" objId="49"/>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254147" y="1427695"/>
            <a:ext cx="4336444" cy="4031873"/>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0000FF"/>
                </a:solidFill>
                <a:latin typeface="Consolas" panose="020B0609020204030204" pitchFamily="49" charset="0"/>
              </a:rPr>
              <a:t>a</a:t>
            </a:r>
            <a:r>
              <a:rPr lang="en-US" sz="1600" dirty="0">
                <a:latin typeface="Consolas" panose="020B0609020204030204" pitchFamily="49" charset="0"/>
              </a:rPr>
              <a:t>, </a:t>
            </a:r>
            <a:r>
              <a:rPr lang="en-US" sz="1600" dirty="0">
                <a:solidFill>
                  <a:srgbClr val="0000FF"/>
                </a:solidFill>
                <a:latin typeface="Consolas" panose="020B0609020204030204" pitchFamily="49" charset="0"/>
              </a:rPr>
              <a:t>b</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c = 271, d = 275</a:t>
            </a:r>
            <a:r>
              <a:rPr lang="en-US" sz="1600" dirty="0">
                <a:latin typeface="Consolas" panose="020B0609020204030204" pitchFamily="49" charset="0"/>
              </a:rPr>
              <a:t>;</a:t>
            </a:r>
          </a:p>
          <a:p>
            <a:r>
              <a:rPr lang="en-US" sz="1600" dirty="0" err="1">
                <a:latin typeface="Consolas" panose="020B0609020204030204" pitchFamily="49" charset="0"/>
              </a:rPr>
              <a:t>int</a:t>
            </a:r>
            <a:r>
              <a:rPr lang="en-US" sz="1600" dirty="0">
                <a:latin typeface="Consolas" panose="020B0609020204030204" pitchFamily="49" charset="0"/>
              </a:rPr>
              <a:t> </a:t>
            </a:r>
            <a:r>
              <a:rPr lang="en-US" sz="1600" dirty="0">
                <a:solidFill>
                  <a:srgbClr val="33CCFF"/>
                </a:solidFill>
                <a:latin typeface="Consolas" panose="020B0609020204030204" pitchFamily="49" charset="0"/>
              </a:rPr>
              <a:t>f[] = {10,11,12,13}</a:t>
            </a:r>
          </a:p>
          <a:p>
            <a:r>
              <a:rPr lang="en-US" sz="1600" dirty="0" err="1">
                <a:latin typeface="Consolas" panose="020B0609020204030204" pitchFamily="49" charset="0"/>
              </a:rPr>
              <a:t>int</a:t>
            </a:r>
            <a:r>
              <a:rPr lang="en-US" sz="1600" dirty="0">
                <a:latin typeface="Consolas" panose="020B0609020204030204" pitchFamily="49" charset="0"/>
              </a:rPr>
              <a:t> main (void){</a:t>
            </a:r>
          </a:p>
          <a:p>
            <a:r>
              <a:rPr lang="en-US" sz="1600" dirty="0">
                <a:latin typeface="Consolas" panose="020B0609020204030204" pitchFamily="49" charset="0"/>
              </a:rPr>
              <a:t>  uint32_t </a:t>
            </a:r>
            <a:r>
              <a:rPr lang="en-US" sz="1600" dirty="0" err="1">
                <a:solidFill>
                  <a:srgbClr val="00CC00"/>
                </a:solidFill>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char str1[32];</a:t>
            </a:r>
          </a:p>
          <a:p>
            <a:r>
              <a:rPr lang="en-US" sz="1600" dirty="0">
                <a:latin typeface="Consolas" panose="020B0609020204030204" pitchFamily="49" charset="0"/>
              </a:rPr>
              <a:t>  char str2[] = "</a:t>
            </a:r>
            <a:r>
              <a:rPr lang="en-US" sz="1600" dirty="0">
                <a:solidFill>
                  <a:srgbClr val="FF00FF"/>
                </a:solidFill>
                <a:latin typeface="Consolas" panose="020B0609020204030204" pitchFamily="49" charset="0"/>
              </a:rPr>
              <a:t>0123456789</a:t>
            </a:r>
            <a:r>
              <a:rPr lang="en-US" sz="1600" dirty="0">
                <a:latin typeface="Consolas" panose="020B0609020204030204" pitchFamily="49" charset="0"/>
              </a:rPr>
              <a:t>";</a:t>
            </a:r>
          </a:p>
          <a:p>
            <a:r>
              <a:rPr lang="en-US" sz="1600" dirty="0">
                <a:latin typeface="Consolas" panose="020B0609020204030204" pitchFamily="49" charset="0"/>
              </a:rPr>
              <a:t>  int32_t </a:t>
            </a:r>
            <a:r>
              <a:rPr lang="en-US" sz="1600" dirty="0">
                <a:solidFill>
                  <a:srgbClr val="00CC00"/>
                </a:solidFill>
                <a:latin typeface="Consolas" panose="020B0609020204030204" pitchFamily="49" charset="0"/>
              </a:rPr>
              <a:t>sum</a:t>
            </a:r>
            <a:r>
              <a:rPr lang="en-US" sz="1600" dirty="0">
                <a:latin typeface="Consolas" panose="020B0609020204030204" pitchFamily="49" charset="0"/>
              </a:rPr>
              <a:t> = -1;</a:t>
            </a:r>
          </a:p>
          <a:p>
            <a:r>
              <a:rPr lang="en-US" sz="1600" dirty="0">
                <a:latin typeface="Consolas" panose="020B0609020204030204" pitchFamily="49" charset="0"/>
              </a:rPr>
              <a:t>  uint32_t array[] = {</a:t>
            </a:r>
            <a:r>
              <a:rPr lang="en-US" sz="1600" dirty="0">
                <a:solidFill>
                  <a:srgbClr val="FF00FF"/>
                </a:solidFill>
                <a:latin typeface="Consolas" panose="020B0609020204030204" pitchFamily="49" charset="0"/>
              </a:rPr>
              <a:t>1, 2, 3, 4, 5</a:t>
            </a:r>
            <a:r>
              <a:rPr lang="en-US" sz="1600" dirty="0">
                <a:latin typeface="Consolas" panose="020B0609020204030204" pitchFamily="49" charset="0"/>
              </a:rPr>
              <a:t>};</a:t>
            </a:r>
          </a:p>
          <a:p>
            <a:r>
              <a:rPr lang="en-US" sz="1600" dirty="0">
                <a:latin typeface="Consolas" panose="020B0609020204030204" pitchFamily="49" charset="0"/>
              </a:rPr>
              <a:t>  uint32_t </a:t>
            </a:r>
            <a:r>
              <a:rPr lang="en-US" sz="1600" dirty="0">
                <a:solidFill>
                  <a:srgbClr val="00CC00"/>
                </a:solidFill>
                <a:latin typeface="Consolas" panose="020B0609020204030204" pitchFamily="49" charset="0"/>
              </a:rPr>
              <a:t>e</a:t>
            </a:r>
            <a:r>
              <a:rPr lang="en-US" sz="1600" dirty="0">
                <a:latin typeface="Consolas" panose="020B0609020204030204" pitchFamily="49" charset="0"/>
              </a:rPr>
              <a:t> = 12345;</a:t>
            </a:r>
          </a:p>
          <a:p>
            <a:r>
              <a:rPr lang="en-US" sz="1600" dirty="0">
                <a:latin typeface="Consolas" panose="020B0609020204030204" pitchFamily="49" charset="0"/>
              </a:rPr>
              <a:t>  for (</a:t>
            </a:r>
            <a:r>
              <a:rPr lang="en-US" sz="1600" dirty="0" err="1">
                <a:latin typeface="Consolas" panose="020B0609020204030204" pitchFamily="49" charset="0"/>
              </a:rPr>
              <a:t>i</a:t>
            </a:r>
            <a:r>
              <a:rPr lang="en-US" sz="1600" dirty="0">
                <a:latin typeface="Consolas" panose="020B0609020204030204" pitchFamily="49" charset="0"/>
              </a:rPr>
              <a:t> = 0; </a:t>
            </a:r>
            <a:r>
              <a:rPr lang="en-US" sz="1600" dirty="0" err="1">
                <a:latin typeface="Consolas" panose="020B0609020204030204" pitchFamily="49" charset="0"/>
              </a:rPr>
              <a:t>i</a:t>
            </a:r>
            <a:r>
              <a:rPr lang="en-US" sz="1600" dirty="0">
                <a:latin typeface="Consolas" panose="020B0609020204030204" pitchFamily="49" charset="0"/>
              </a:rPr>
              <a:t> &lt; 5; </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sum += array[</a:t>
            </a:r>
            <a:r>
              <a:rPr lang="en-US" sz="1600" dirty="0" err="1">
                <a:latin typeface="Consolas" panose="020B0609020204030204" pitchFamily="49" charset="0"/>
              </a:rPr>
              <a:t>i</a:t>
            </a:r>
            <a:r>
              <a:rPr lang="en-US" sz="1600" dirty="0">
                <a:latin typeface="Consolas" panose="020B0609020204030204" pitchFamily="49" charset="0"/>
              </a:rPr>
              <a:t>]*2 + f[</a:t>
            </a:r>
            <a:r>
              <a:rPr lang="en-US" sz="1600" dirty="0" err="1">
                <a:latin typeface="Consolas" panose="020B0609020204030204" pitchFamily="49" charset="0"/>
              </a:rPr>
              <a:t>i</a:t>
            </a:r>
            <a:r>
              <a:rPr lang="en-US" sz="1600" dirty="0">
                <a:latin typeface="Consolas" panose="020B0609020204030204" pitchFamily="49" charset="0"/>
              </a:rPr>
              <a:t>] + e;</a:t>
            </a:r>
          </a:p>
          <a:p>
            <a:r>
              <a:rPr lang="en-US" sz="1600" dirty="0">
                <a:latin typeface="Consolas" panose="020B0609020204030204" pitchFamily="49" charset="0"/>
              </a:rPr>
              <a:t>     str2[</a:t>
            </a:r>
            <a:r>
              <a:rPr lang="en-US" sz="1600" dirty="0" err="1">
                <a:latin typeface="Consolas" panose="020B0609020204030204" pitchFamily="49" charset="0"/>
              </a:rPr>
              <a:t>i</a:t>
            </a:r>
            <a:r>
              <a:rPr lang="en-US" sz="1600" dirty="0">
                <a:latin typeface="Consolas" panose="020B0609020204030204" pitchFamily="49" charset="0"/>
              </a:rPr>
              <a:t>] = str1[</a:t>
            </a:r>
            <a:r>
              <a:rPr lang="en-US" sz="1600" dirty="0" err="1">
                <a:latin typeface="Consolas" panose="020B0609020204030204" pitchFamily="49" charset="0"/>
              </a:rPr>
              <a:t>i</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while(1);</a:t>
            </a:r>
          </a:p>
          <a:p>
            <a:r>
              <a:rPr lang="en-US" sz="1600" dirty="0">
                <a:latin typeface="Consolas" panose="020B0609020204030204" pitchFamily="49" charset="0"/>
              </a:rPr>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16</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Execution Image</a:t>
            </a:r>
          </a:p>
        </p:txBody>
      </p:sp>
      <p:grpSp>
        <p:nvGrpSpPr>
          <p:cNvPr id="76" name="Group 75">
            <a:extLst>
              <a:ext uri="{FF2B5EF4-FFF2-40B4-BE49-F238E27FC236}">
                <a16:creationId xmlns:a16="http://schemas.microsoft.com/office/drawing/2014/main" id="{7B752996-CE5C-8E43-A264-DF6AC42C706E}"/>
              </a:ext>
            </a:extLst>
          </p:cNvPr>
          <p:cNvGrpSpPr/>
          <p:nvPr/>
        </p:nvGrpSpPr>
        <p:grpSpPr>
          <a:xfrm>
            <a:off x="5490533" y="735722"/>
            <a:ext cx="2891768" cy="5556281"/>
            <a:chOff x="8583161" y="105649"/>
            <a:chExt cx="2891768" cy="5556281"/>
          </a:xfrm>
        </p:grpSpPr>
        <p:sp>
          <p:nvSpPr>
            <p:cNvPr id="66" name="Rectangle 65">
              <a:extLst>
                <a:ext uri="{FF2B5EF4-FFF2-40B4-BE49-F238E27FC236}">
                  <a16:creationId xmlns:a16="http://schemas.microsoft.com/office/drawing/2014/main" id="{2B154137-F83D-AD47-A015-80AF9F2B51C2}"/>
                </a:ext>
              </a:extLst>
            </p:cNvPr>
            <p:cNvSpPr/>
            <p:nvPr/>
          </p:nvSpPr>
          <p:spPr>
            <a:xfrm>
              <a:off x="8583161" y="381000"/>
              <a:ext cx="2136648" cy="49313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1BB5456-BE31-104A-92C9-178D72897E52}"/>
                </a:ext>
              </a:extLst>
            </p:cNvPr>
            <p:cNvSpPr txBox="1"/>
            <p:nvPr/>
          </p:nvSpPr>
          <p:spPr>
            <a:xfrm>
              <a:off x="10296401" y="5311041"/>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73" name="TextBox 72">
              <a:extLst>
                <a:ext uri="{FF2B5EF4-FFF2-40B4-BE49-F238E27FC236}">
                  <a16:creationId xmlns:a16="http://schemas.microsoft.com/office/drawing/2014/main" id="{B9090C6B-51D1-224F-92E2-602D4A1AFE5B}"/>
                </a:ext>
              </a:extLst>
            </p:cNvPr>
            <p:cNvSpPr txBox="1"/>
            <p:nvPr/>
          </p:nvSpPr>
          <p:spPr>
            <a:xfrm>
              <a:off x="10108511" y="105649"/>
              <a:ext cx="1178528" cy="307777"/>
            </a:xfrm>
            <a:prstGeom prst="rect">
              <a:avLst/>
            </a:prstGeom>
            <a:noFill/>
          </p:spPr>
          <p:txBody>
            <a:bodyPr wrap="none" rtlCol="0">
              <a:spAutoFit/>
            </a:bodyPr>
            <a:lstStyle/>
            <a:p>
              <a:r>
                <a:rPr lang="en-US" sz="1400" dirty="0">
                  <a:latin typeface="Consolas" panose="020B0609020204030204" pitchFamily="49" charset="0"/>
                </a:rPr>
                <a:t>0x080XFFFF</a:t>
              </a:r>
            </a:p>
          </p:txBody>
        </p:sp>
        <p:sp>
          <p:nvSpPr>
            <p:cNvPr id="74" name="Rectangle 73">
              <a:extLst>
                <a:ext uri="{FF2B5EF4-FFF2-40B4-BE49-F238E27FC236}">
                  <a16:creationId xmlns:a16="http://schemas.microsoft.com/office/drawing/2014/main" id="{78227E72-0AD2-9844-88F3-0704D78E67F0}"/>
                </a:ext>
              </a:extLst>
            </p:cNvPr>
            <p:cNvSpPr/>
            <p:nvPr/>
          </p:nvSpPr>
          <p:spPr>
            <a:xfrm>
              <a:off x="8961103" y="5292598"/>
              <a:ext cx="1426994" cy="369332"/>
            </a:xfrm>
            <a:prstGeom prst="rect">
              <a:avLst/>
            </a:prstGeom>
          </p:spPr>
          <p:txBody>
            <a:bodyPr wrap="none">
              <a:spAutoFit/>
            </a:bodyPr>
            <a:lstStyle/>
            <a:p>
              <a:pPr algn="ctr"/>
              <a:r>
                <a:rPr lang="en-US" dirty="0"/>
                <a:t>Internal Flash</a:t>
              </a:r>
            </a:p>
          </p:txBody>
        </p:sp>
      </p:grpSp>
      <p:sp>
        <p:nvSpPr>
          <p:cNvPr id="77" name="Rectangle 76">
            <a:extLst>
              <a:ext uri="{FF2B5EF4-FFF2-40B4-BE49-F238E27FC236}">
                <a16:creationId xmlns:a16="http://schemas.microsoft.com/office/drawing/2014/main" id="{CF4C1928-BB43-D94F-8C86-C0BFDDC214D2}"/>
              </a:ext>
            </a:extLst>
          </p:cNvPr>
          <p:cNvSpPr/>
          <p:nvPr/>
        </p:nvSpPr>
        <p:spPr>
          <a:xfrm>
            <a:off x="5490533" y="5625662"/>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MSP</a:t>
            </a:r>
          </a:p>
        </p:txBody>
      </p:sp>
      <p:sp>
        <p:nvSpPr>
          <p:cNvPr id="78" name="Rectangle 77">
            <a:extLst>
              <a:ext uri="{FF2B5EF4-FFF2-40B4-BE49-F238E27FC236}">
                <a16:creationId xmlns:a16="http://schemas.microsoft.com/office/drawing/2014/main" id="{6C39EE8C-0DAB-0F42-9513-05DD896784B2}"/>
              </a:ext>
            </a:extLst>
          </p:cNvPr>
          <p:cNvSpPr/>
          <p:nvPr/>
        </p:nvSpPr>
        <p:spPr>
          <a:xfrm>
            <a:off x="5490533" y="5286459"/>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Reset_Handler</a:t>
            </a:r>
            <a:endParaRPr lang="en-US" dirty="0"/>
          </a:p>
        </p:txBody>
      </p:sp>
      <p:sp>
        <p:nvSpPr>
          <p:cNvPr id="79" name="Rectangle 78">
            <a:extLst>
              <a:ext uri="{FF2B5EF4-FFF2-40B4-BE49-F238E27FC236}">
                <a16:creationId xmlns:a16="http://schemas.microsoft.com/office/drawing/2014/main" id="{08400A38-DDB1-EB41-B374-874845B45B1E}"/>
              </a:ext>
            </a:extLst>
          </p:cNvPr>
          <p:cNvSpPr/>
          <p:nvPr/>
        </p:nvSpPr>
        <p:spPr>
          <a:xfrm>
            <a:off x="5490533" y="4954807"/>
            <a:ext cx="2136648" cy="3392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NMI_Handler</a:t>
            </a:r>
            <a:endParaRPr lang="en-US" dirty="0"/>
          </a:p>
        </p:txBody>
      </p:sp>
      <p:sp>
        <p:nvSpPr>
          <p:cNvPr id="80" name="Rectangle 79">
            <a:extLst>
              <a:ext uri="{FF2B5EF4-FFF2-40B4-BE49-F238E27FC236}">
                <a16:creationId xmlns:a16="http://schemas.microsoft.com/office/drawing/2014/main" id="{FC409444-58C1-6849-9EE5-77C68127A060}"/>
              </a:ext>
            </a:extLst>
          </p:cNvPr>
          <p:cNvSpPr/>
          <p:nvPr/>
        </p:nvSpPr>
        <p:spPr>
          <a:xfrm>
            <a:off x="5486122" y="3999383"/>
            <a:ext cx="2136648" cy="96297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1" name="Rectangle 80">
            <a:extLst>
              <a:ext uri="{FF2B5EF4-FFF2-40B4-BE49-F238E27FC236}">
                <a16:creationId xmlns:a16="http://schemas.microsoft.com/office/drawing/2014/main" id="{3C9EEEEE-A785-D441-BDD2-0C5725208D7A}"/>
              </a:ext>
            </a:extLst>
          </p:cNvPr>
          <p:cNvSpPr/>
          <p:nvPr/>
        </p:nvSpPr>
        <p:spPr>
          <a:xfrm>
            <a:off x="5487485" y="2757497"/>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2" name="Rectangle 81">
            <a:extLst>
              <a:ext uri="{FF2B5EF4-FFF2-40B4-BE49-F238E27FC236}">
                <a16:creationId xmlns:a16="http://schemas.microsoft.com/office/drawing/2014/main" id="{173A4B06-9945-0846-9412-67D9160CD8DE}"/>
              </a:ext>
            </a:extLst>
          </p:cNvPr>
          <p:cNvSpPr/>
          <p:nvPr/>
        </p:nvSpPr>
        <p:spPr>
          <a:xfrm>
            <a:off x="5492746" y="1884611"/>
            <a:ext cx="2136648" cy="8737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 Data</a:t>
            </a:r>
          </a:p>
        </p:txBody>
      </p:sp>
      <p:sp>
        <p:nvSpPr>
          <p:cNvPr id="83" name="Rectangle 82">
            <a:extLst>
              <a:ext uri="{FF2B5EF4-FFF2-40B4-BE49-F238E27FC236}">
                <a16:creationId xmlns:a16="http://schemas.microsoft.com/office/drawing/2014/main" id="{8D040406-3CA9-5B4A-9838-90CEDE0A00DE}"/>
              </a:ext>
            </a:extLst>
          </p:cNvPr>
          <p:cNvSpPr/>
          <p:nvPr/>
        </p:nvSpPr>
        <p:spPr>
          <a:xfrm>
            <a:off x="5489698" y="1474166"/>
            <a:ext cx="2136648" cy="4113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4" name="Right Brace 83">
            <a:extLst>
              <a:ext uri="{FF2B5EF4-FFF2-40B4-BE49-F238E27FC236}">
                <a16:creationId xmlns:a16="http://schemas.microsoft.com/office/drawing/2014/main" id="{8D4DA84B-1F12-6F40-9271-A2516E658BA9}"/>
              </a:ext>
            </a:extLst>
          </p:cNvPr>
          <p:cNvSpPr/>
          <p:nvPr/>
        </p:nvSpPr>
        <p:spPr>
          <a:xfrm>
            <a:off x="7657006" y="3999382"/>
            <a:ext cx="223166" cy="159871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3BA56768-DA53-AE4C-8C36-546ED04D5D58}"/>
              </a:ext>
            </a:extLst>
          </p:cNvPr>
          <p:cNvSpPr txBox="1"/>
          <p:nvPr/>
        </p:nvSpPr>
        <p:spPr>
          <a:xfrm>
            <a:off x="7909997" y="4467291"/>
            <a:ext cx="1050224" cy="646331"/>
          </a:xfrm>
          <a:prstGeom prst="rect">
            <a:avLst/>
          </a:prstGeom>
          <a:noFill/>
        </p:spPr>
        <p:txBody>
          <a:bodyPr wrap="square" rtlCol="0">
            <a:spAutoFit/>
          </a:bodyPr>
          <a:lstStyle/>
          <a:p>
            <a:r>
              <a:rPr lang="en-US" dirty="0">
                <a:solidFill>
                  <a:srgbClr val="FF0000"/>
                </a:solidFill>
              </a:rPr>
              <a:t>Interrupt vector</a:t>
            </a:r>
          </a:p>
        </p:txBody>
      </p:sp>
      <p:sp>
        <p:nvSpPr>
          <p:cNvPr id="75" name="Rectangle 74">
            <a:extLst>
              <a:ext uri="{FF2B5EF4-FFF2-40B4-BE49-F238E27FC236}">
                <a16:creationId xmlns:a16="http://schemas.microsoft.com/office/drawing/2014/main" id="{AD9EDF93-E730-D446-A947-2050AA05B7ED}"/>
              </a:ext>
            </a:extLst>
          </p:cNvPr>
          <p:cNvSpPr/>
          <p:nvPr/>
        </p:nvSpPr>
        <p:spPr>
          <a:xfrm>
            <a:off x="9929549" y="1005225"/>
            <a:ext cx="2136648" cy="48743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DE99506-ECA9-BD48-8217-DAC3ACA93211}"/>
              </a:ext>
            </a:extLst>
          </p:cNvPr>
          <p:cNvSpPr/>
          <p:nvPr/>
        </p:nvSpPr>
        <p:spPr>
          <a:xfrm>
            <a:off x="10225867" y="5879559"/>
            <a:ext cx="1544012" cy="369332"/>
          </a:xfrm>
          <a:prstGeom prst="rect">
            <a:avLst/>
          </a:prstGeom>
        </p:spPr>
        <p:txBody>
          <a:bodyPr wrap="none">
            <a:spAutoFit/>
          </a:bodyPr>
          <a:lstStyle/>
          <a:p>
            <a:pPr algn="ctr"/>
            <a:r>
              <a:rPr lang="en-US" dirty="0"/>
              <a:t>Internal SRAM</a:t>
            </a:r>
          </a:p>
        </p:txBody>
      </p:sp>
      <p:sp>
        <p:nvSpPr>
          <p:cNvPr id="86" name="TextBox 85">
            <a:extLst>
              <a:ext uri="{FF2B5EF4-FFF2-40B4-BE49-F238E27FC236}">
                <a16:creationId xmlns:a16="http://schemas.microsoft.com/office/drawing/2014/main" id="{D2990EA3-262F-604D-BC26-DE17845A71B1}"/>
              </a:ext>
            </a:extLst>
          </p:cNvPr>
          <p:cNvSpPr txBox="1"/>
          <p:nvPr/>
        </p:nvSpPr>
        <p:spPr>
          <a:xfrm>
            <a:off x="9203650" y="5902673"/>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87" name="TextBox 86">
            <a:extLst>
              <a:ext uri="{FF2B5EF4-FFF2-40B4-BE49-F238E27FC236}">
                <a16:creationId xmlns:a16="http://schemas.microsoft.com/office/drawing/2014/main" id="{5C3D76A5-98A5-F846-9D6D-BA6AA3035106}"/>
              </a:ext>
            </a:extLst>
          </p:cNvPr>
          <p:cNvSpPr txBox="1"/>
          <p:nvPr/>
        </p:nvSpPr>
        <p:spPr>
          <a:xfrm>
            <a:off x="9203650" y="774113"/>
            <a:ext cx="1178528" cy="307777"/>
          </a:xfrm>
          <a:prstGeom prst="rect">
            <a:avLst/>
          </a:prstGeom>
          <a:noFill/>
        </p:spPr>
        <p:txBody>
          <a:bodyPr wrap="none" rtlCol="0">
            <a:spAutoFit/>
          </a:bodyPr>
          <a:lstStyle/>
          <a:p>
            <a:r>
              <a:rPr lang="en-US" sz="1400" dirty="0">
                <a:latin typeface="Consolas" panose="020B0609020204030204" pitchFamily="49" charset="0"/>
              </a:rPr>
              <a:t>0x3FFFFFFF</a:t>
            </a:r>
          </a:p>
        </p:txBody>
      </p:sp>
      <p:sp>
        <p:nvSpPr>
          <p:cNvPr id="88" name="Rectangle 87">
            <a:extLst>
              <a:ext uri="{FF2B5EF4-FFF2-40B4-BE49-F238E27FC236}">
                <a16:creationId xmlns:a16="http://schemas.microsoft.com/office/drawing/2014/main" id="{6A6FFAE0-5768-3C46-9F21-7F0CA60FE450}"/>
              </a:ext>
            </a:extLst>
          </p:cNvPr>
          <p:cNvSpPr/>
          <p:nvPr/>
        </p:nvSpPr>
        <p:spPr>
          <a:xfrm>
            <a:off x="9947849" y="5468600"/>
            <a:ext cx="2136648" cy="4184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RW Data</a:t>
            </a:r>
          </a:p>
        </p:txBody>
      </p:sp>
      <p:sp>
        <p:nvSpPr>
          <p:cNvPr id="89" name="Rectangle 88">
            <a:extLst>
              <a:ext uri="{FF2B5EF4-FFF2-40B4-BE49-F238E27FC236}">
                <a16:creationId xmlns:a16="http://schemas.microsoft.com/office/drawing/2014/main" id="{F54EA257-8285-924C-9009-4A0E133FAAF4}"/>
              </a:ext>
            </a:extLst>
          </p:cNvPr>
          <p:cNvSpPr/>
          <p:nvPr/>
        </p:nvSpPr>
        <p:spPr>
          <a:xfrm>
            <a:off x="9947849" y="4408393"/>
            <a:ext cx="2136648" cy="64590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Heap</a:t>
            </a:r>
          </a:p>
        </p:txBody>
      </p:sp>
      <p:sp>
        <p:nvSpPr>
          <p:cNvPr id="90" name="Rectangle 89">
            <a:extLst>
              <a:ext uri="{FF2B5EF4-FFF2-40B4-BE49-F238E27FC236}">
                <a16:creationId xmlns:a16="http://schemas.microsoft.com/office/drawing/2014/main" id="{91A27178-6DD3-3043-B737-7E91D0EFFFF6}"/>
              </a:ext>
            </a:extLst>
          </p:cNvPr>
          <p:cNvSpPr/>
          <p:nvPr/>
        </p:nvSpPr>
        <p:spPr>
          <a:xfrm>
            <a:off x="9938699" y="1788233"/>
            <a:ext cx="2136648" cy="64590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a:t>
            </a:r>
          </a:p>
        </p:txBody>
      </p:sp>
      <p:cxnSp>
        <p:nvCxnSpPr>
          <p:cNvPr id="52" name="Straight Arrow Connector 51">
            <a:extLst>
              <a:ext uri="{FF2B5EF4-FFF2-40B4-BE49-F238E27FC236}">
                <a16:creationId xmlns:a16="http://schemas.microsoft.com/office/drawing/2014/main" id="{4647C05D-3722-4F43-AFE7-A7378B0CE9D0}"/>
              </a:ext>
            </a:extLst>
          </p:cNvPr>
          <p:cNvCxnSpPr>
            <a:cxnSpLocks/>
          </p:cNvCxnSpPr>
          <p:nvPr/>
        </p:nvCxnSpPr>
        <p:spPr>
          <a:xfrm>
            <a:off x="11016173" y="2441677"/>
            <a:ext cx="0" cy="6199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EF2509D-5D0D-E946-BAC1-4D47E48DE672}"/>
              </a:ext>
            </a:extLst>
          </p:cNvPr>
          <p:cNvCxnSpPr>
            <a:cxnSpLocks/>
          </p:cNvCxnSpPr>
          <p:nvPr/>
        </p:nvCxnSpPr>
        <p:spPr>
          <a:xfrm flipV="1">
            <a:off x="10995847" y="3788450"/>
            <a:ext cx="0" cy="61994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BC28E9C-C8E2-1B44-B42A-548A286DAEE0}"/>
              </a:ext>
            </a:extLst>
          </p:cNvPr>
          <p:cNvSpPr txBox="1"/>
          <p:nvPr/>
        </p:nvSpPr>
        <p:spPr>
          <a:xfrm>
            <a:off x="8019316" y="3044170"/>
            <a:ext cx="1773598" cy="738664"/>
          </a:xfrm>
          <a:prstGeom prst="rect">
            <a:avLst/>
          </a:prstGeom>
          <a:noFill/>
        </p:spPr>
        <p:txBody>
          <a:bodyPr wrap="square" rtlCol="0">
            <a:spAutoFit/>
          </a:bodyPr>
          <a:lstStyle/>
          <a:p>
            <a:r>
              <a:rPr lang="en-US" sz="1400" b="1" dirty="0" err="1">
                <a:solidFill>
                  <a:srgbClr val="0000FF"/>
                </a:solidFill>
                <a:latin typeface="Consolas" panose="020B0609020204030204" pitchFamily="49" charset="0"/>
              </a:rPr>
              <a:t>Reset_Handler</a:t>
            </a:r>
            <a:r>
              <a:rPr lang="en-US" sz="1400" b="1" dirty="0">
                <a:solidFill>
                  <a:srgbClr val="0000FF"/>
                </a:solidFill>
                <a:latin typeface="Consolas" panose="020B0609020204030204" pitchFamily="49" charset="0"/>
              </a:rPr>
              <a:t>() copies data from Flash to SRAM.</a:t>
            </a:r>
          </a:p>
        </p:txBody>
      </p:sp>
      <p:sp>
        <p:nvSpPr>
          <p:cNvPr id="67" name="TextBox 66">
            <a:extLst>
              <a:ext uri="{FF2B5EF4-FFF2-40B4-BE49-F238E27FC236}">
                <a16:creationId xmlns:a16="http://schemas.microsoft.com/office/drawing/2014/main" id="{CEA875CE-A323-8B45-B5D0-81315EFC8E28}"/>
              </a:ext>
            </a:extLst>
          </p:cNvPr>
          <p:cNvSpPr txBox="1"/>
          <p:nvPr/>
        </p:nvSpPr>
        <p:spPr>
          <a:xfrm>
            <a:off x="10417996" y="3073059"/>
            <a:ext cx="1196353" cy="369332"/>
          </a:xfrm>
          <a:prstGeom prst="rect">
            <a:avLst/>
          </a:prstGeom>
          <a:noFill/>
        </p:spPr>
        <p:txBody>
          <a:bodyPr wrap="none" rtlCol="0">
            <a:spAutoFit/>
          </a:bodyPr>
          <a:lstStyle/>
          <a:p>
            <a:r>
              <a:rPr lang="en-US" dirty="0"/>
              <a:t>Free Space</a:t>
            </a:r>
          </a:p>
        </p:txBody>
      </p:sp>
      <p:sp>
        <p:nvSpPr>
          <p:cNvPr id="96" name="Rectangle 95">
            <a:extLst>
              <a:ext uri="{FF2B5EF4-FFF2-40B4-BE49-F238E27FC236}">
                <a16:creationId xmlns:a16="http://schemas.microsoft.com/office/drawing/2014/main" id="{669EAE24-516E-9149-A52A-211F704E326E}"/>
              </a:ext>
            </a:extLst>
          </p:cNvPr>
          <p:cNvSpPr/>
          <p:nvPr/>
        </p:nvSpPr>
        <p:spPr>
          <a:xfrm>
            <a:off x="9947849" y="5061837"/>
            <a:ext cx="2136648" cy="4067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cxnSp>
        <p:nvCxnSpPr>
          <p:cNvPr id="94" name="Straight Arrow Connector 93">
            <a:extLst>
              <a:ext uri="{FF2B5EF4-FFF2-40B4-BE49-F238E27FC236}">
                <a16:creationId xmlns:a16="http://schemas.microsoft.com/office/drawing/2014/main" id="{0A79856A-982A-1B4F-9DEA-EFB8DD5EEB1F}"/>
              </a:ext>
            </a:extLst>
          </p:cNvPr>
          <p:cNvCxnSpPr>
            <a:cxnSpLocks/>
          </p:cNvCxnSpPr>
          <p:nvPr/>
        </p:nvCxnSpPr>
        <p:spPr>
          <a:xfrm>
            <a:off x="7467600" y="1715781"/>
            <a:ext cx="2589224" cy="39620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928B67C-B008-794E-8882-F5618BB12567}"/>
              </a:ext>
            </a:extLst>
          </p:cNvPr>
          <p:cNvSpPr/>
          <p:nvPr/>
        </p:nvSpPr>
        <p:spPr>
          <a:xfrm>
            <a:off x="5488320" y="1017177"/>
            <a:ext cx="2136648" cy="45654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 Data</a:t>
            </a:r>
          </a:p>
        </p:txBody>
      </p:sp>
      <p:cxnSp>
        <p:nvCxnSpPr>
          <p:cNvPr id="98" name="Straight Arrow Connector 97">
            <a:extLst>
              <a:ext uri="{FF2B5EF4-FFF2-40B4-BE49-F238E27FC236}">
                <a16:creationId xmlns:a16="http://schemas.microsoft.com/office/drawing/2014/main" id="{7E0E585A-BCA2-F045-9E3D-B33C4F843864}"/>
              </a:ext>
            </a:extLst>
          </p:cNvPr>
          <p:cNvCxnSpPr>
            <a:cxnSpLocks/>
          </p:cNvCxnSpPr>
          <p:nvPr/>
        </p:nvCxnSpPr>
        <p:spPr>
          <a:xfrm>
            <a:off x="7467600" y="1232110"/>
            <a:ext cx="2607524" cy="40762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62698" y="1497545"/>
            <a:ext cx="612045" cy="2182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9" name="Straight Arrow Connector 8"/>
          <p:cNvCxnSpPr>
            <a:stCxn id="37" idx="3"/>
          </p:cNvCxnSpPr>
          <p:nvPr/>
        </p:nvCxnSpPr>
        <p:spPr>
          <a:xfrm flipV="1">
            <a:off x="1374743" y="1210256"/>
            <a:ext cx="4332611" cy="396407"/>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62698" y="1763984"/>
            <a:ext cx="2166485" cy="455463"/>
          </a:xfrm>
          <a:prstGeom prst="rect">
            <a:avLst/>
          </a:prstGeom>
          <a:noFill/>
          <a:ln w="1905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3" name="Straight Arrow Connector 42"/>
          <p:cNvCxnSpPr/>
          <p:nvPr/>
        </p:nvCxnSpPr>
        <p:spPr>
          <a:xfrm flipV="1">
            <a:off x="2938333" y="1552960"/>
            <a:ext cx="2769021" cy="331651"/>
          </a:xfrm>
          <a:prstGeom prst="straightConnector1">
            <a:avLst/>
          </a:prstGeom>
          <a:ln w="19050">
            <a:solidFill>
              <a:srgbClr val="33CCFF"/>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095987" y="2964139"/>
            <a:ext cx="1400426" cy="187662"/>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7" name="Straight Arrow Connector 46"/>
          <p:cNvCxnSpPr/>
          <p:nvPr/>
        </p:nvCxnSpPr>
        <p:spPr>
          <a:xfrm flipV="1">
            <a:off x="3496413" y="2127047"/>
            <a:ext cx="2188193" cy="892277"/>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114800" y="2326222"/>
            <a:ext cx="1569806" cy="1143578"/>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667000" y="3460052"/>
            <a:ext cx="1676400" cy="21638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p:cNvSpPr/>
          <p:nvPr/>
        </p:nvSpPr>
        <p:spPr>
          <a:xfrm>
            <a:off x="1045964" y="2734739"/>
            <a:ext cx="992764" cy="458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5" name="Straight Arrow Connector 54"/>
          <p:cNvCxnSpPr/>
          <p:nvPr/>
        </p:nvCxnSpPr>
        <p:spPr>
          <a:xfrm flipV="1">
            <a:off x="2038728" y="1994570"/>
            <a:ext cx="7850900" cy="7629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422369" y="2171574"/>
            <a:ext cx="7498030" cy="12740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517864" y="3442391"/>
            <a:ext cx="886205" cy="255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0000"/>
              </a:solidFill>
            </a:endParaRPr>
          </a:p>
        </p:txBody>
      </p:sp>
      <p:sp>
        <p:nvSpPr>
          <p:cNvPr id="64" name="Rectangle 63"/>
          <p:cNvSpPr/>
          <p:nvPr/>
        </p:nvSpPr>
        <p:spPr>
          <a:xfrm>
            <a:off x="1474594" y="2485887"/>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Rectangle 64"/>
          <p:cNvSpPr/>
          <p:nvPr/>
        </p:nvSpPr>
        <p:spPr>
          <a:xfrm>
            <a:off x="1452371" y="3219458"/>
            <a:ext cx="377759"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p:cNvSpPr/>
          <p:nvPr/>
        </p:nvSpPr>
        <p:spPr>
          <a:xfrm>
            <a:off x="1492127" y="3736696"/>
            <a:ext cx="255338" cy="141736"/>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1303636" y="5616290"/>
            <a:ext cx="255338" cy="197013"/>
          </a:xfrm>
          <a:prstGeom prst="rect">
            <a:avLst/>
          </a:prstGeom>
          <a:no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1517864" y="5543386"/>
            <a:ext cx="2012410" cy="307777"/>
          </a:xfrm>
          <a:prstGeom prst="rect">
            <a:avLst/>
          </a:prstGeom>
          <a:noFill/>
        </p:spPr>
        <p:txBody>
          <a:bodyPr wrap="none" rtlCol="0">
            <a:spAutoFit/>
          </a:bodyPr>
          <a:lstStyle/>
          <a:p>
            <a:r>
              <a:rPr lang="en-US" sz="1400" dirty="0">
                <a:solidFill>
                  <a:srgbClr val="00CC00"/>
                </a:solidFill>
              </a:rPr>
              <a:t>represented by a register</a:t>
            </a:r>
          </a:p>
        </p:txBody>
      </p:sp>
      <p:cxnSp>
        <p:nvCxnSpPr>
          <p:cNvPr id="70" name="Straight Arrow Connector 69">
            <a:extLst>
              <a:ext uri="{FF2B5EF4-FFF2-40B4-BE49-F238E27FC236}">
                <a16:creationId xmlns:a16="http://schemas.microsoft.com/office/drawing/2014/main" id="{0A79856A-982A-1B4F-9DEA-EFB8DD5EEB1F}"/>
              </a:ext>
            </a:extLst>
          </p:cNvPr>
          <p:cNvCxnSpPr>
            <a:cxnSpLocks/>
          </p:cNvCxnSpPr>
          <p:nvPr/>
        </p:nvCxnSpPr>
        <p:spPr>
          <a:xfrm flipV="1">
            <a:off x="5828571" y="1888384"/>
            <a:ext cx="4098765" cy="32876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BC28E9C-C8E2-1B44-B42A-548A286DAEE0}"/>
              </a:ext>
            </a:extLst>
          </p:cNvPr>
          <p:cNvSpPr txBox="1"/>
          <p:nvPr/>
        </p:nvSpPr>
        <p:spPr>
          <a:xfrm rot="21204156">
            <a:off x="7922674" y="1125575"/>
            <a:ext cx="2157025" cy="738664"/>
          </a:xfrm>
          <a:prstGeom prst="rect">
            <a:avLst/>
          </a:prstGeom>
          <a:noFill/>
        </p:spPr>
        <p:txBody>
          <a:bodyPr wrap="square" rtlCol="0">
            <a:spAutoFit/>
          </a:bodyPr>
          <a:lstStyle/>
          <a:p>
            <a:r>
              <a:rPr lang="en-US" sz="1400" b="1" dirty="0">
                <a:solidFill>
                  <a:srgbClr val="FF00FF"/>
                </a:solidFill>
                <a:latin typeface="Consolas" panose="020B0609020204030204" pitchFamily="49" charset="0"/>
              </a:rPr>
              <a:t>Subroutine copies data from RO to initialize stack.</a:t>
            </a:r>
          </a:p>
        </p:txBody>
      </p:sp>
      <p:sp>
        <p:nvSpPr>
          <p:cNvPr id="4" name="TextBox 3">
            <a:extLst>
              <a:ext uri="{FF2B5EF4-FFF2-40B4-BE49-F238E27FC236}">
                <a16:creationId xmlns:a16="http://schemas.microsoft.com/office/drawing/2014/main" id="{4728D8C4-4422-B640-A915-C34DD2E0AEBB}"/>
              </a:ext>
            </a:extLst>
          </p:cNvPr>
          <p:cNvSpPr txBox="1"/>
          <p:nvPr/>
        </p:nvSpPr>
        <p:spPr>
          <a:xfrm>
            <a:off x="4867046" y="63999"/>
            <a:ext cx="747735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Most local variables are stored in the stack</a:t>
            </a:r>
          </a:p>
          <a:p>
            <a:pPr marL="285750" indent="-285750">
              <a:buFont typeface="Arial" panose="020B0604020202020204" pitchFamily="34" charset="0"/>
              <a:buChar char="•"/>
            </a:pPr>
            <a:r>
              <a:rPr lang="en-US" b="1" dirty="0">
                <a:solidFill>
                  <a:srgbClr val="FF0000"/>
                </a:solidFill>
              </a:rPr>
              <a:t>Subroutine is responsible for initialize local variables in stack</a:t>
            </a:r>
          </a:p>
        </p:txBody>
      </p:sp>
    </p:spTree>
    <p:custDataLst>
      <p:tags r:id="rId1"/>
    </p:custDataLst>
    <p:extLst>
      <p:ext uri="{BB962C8B-B14F-4D97-AF65-F5344CB8AC3E}">
        <p14:creationId xmlns:p14="http://schemas.microsoft.com/office/powerpoint/2010/main" val="1753935254"/>
      </p:ext>
    </p:extLst>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extLst mod="1">
    <p:ext uri="{3A86A75C-4F4B-4683-9AE1-C65F6400EC91}">
      <p14:laserTraceLst xmlns:p14="http://schemas.microsoft.com/office/powerpoint/2010/main">
        <p14:tracePtLst>
          <p14:tracePt t="2712" x="3768725" y="5892800"/>
          <p14:tracePt t="2789" x="3819525" y="5922963"/>
          <p14:tracePt t="2790" x="3840163" y="5922963"/>
          <p14:tracePt t="2801" x="3870325" y="5932488"/>
          <p14:tracePt t="2813" x="3900488" y="5932488"/>
          <p14:tracePt t="2835" x="3919538" y="5932488"/>
          <p14:tracePt t="2847" x="3930650" y="5932488"/>
          <p14:tracePt t="2869" x="3949700" y="5932488"/>
          <p14:tracePt t="2880" x="3970338" y="5932488"/>
          <p14:tracePt t="2893" x="3979863" y="5932488"/>
          <p14:tracePt t="2915" x="4021138" y="5932488"/>
          <p14:tracePt t="2993" x="4021138" y="5922963"/>
          <p14:tracePt t="3005" x="4040188" y="5902325"/>
          <p14:tracePt t="3017" x="4051300" y="5883275"/>
          <p14:tracePt t="3040" x="4070350" y="5772150"/>
          <p14:tracePt t="3051" x="4111625" y="5702300"/>
          <p14:tracePt t="3073" x="4160838" y="5491163"/>
          <p14:tracePt t="3091" x="4202113" y="5219700"/>
          <p14:tracePt t="3091" x="4202113" y="5178425"/>
          <p14:tracePt t="3104" x="4202113" y="4987925"/>
          <p14:tracePt t="3116" x="4221163" y="4776788"/>
          <p14:tracePt t="3128" x="4221163" y="4595813"/>
          <p14:tracePt t="3150" x="4211638" y="4264025"/>
          <p14:tracePt t="3163" x="4211638" y="4102100"/>
          <p14:tracePt t="3175" x="4191000" y="3962400"/>
          <p14:tracePt t="3197" x="4191000" y="3760788"/>
          <p14:tracePt t="3197" x="4191000" y="3740150"/>
          <p14:tracePt t="3209" x="4191000" y="3670300"/>
          <p14:tracePt t="3221" x="4191000" y="3630613"/>
          <p14:tracePt t="3243" x="4191000" y="3540125"/>
          <p14:tracePt t="3254" x="4191000" y="3468688"/>
          <p14:tracePt t="3276" x="4191000" y="3368675"/>
          <p14:tracePt t="3288" x="4181475" y="3298825"/>
          <p14:tracePt t="3299" x="4181475" y="3238500"/>
          <p14:tracePt t="3300" x="4181475" y="3208338"/>
          <p14:tracePt t="3322" x="4191000" y="3027363"/>
          <p14:tracePt t="3333" x="4202113" y="2955925"/>
          <p14:tracePt t="3346" x="4221163" y="2846388"/>
          <p14:tracePt t="3368" x="4251325" y="2755900"/>
          <p14:tracePt t="3380" x="4271963" y="2684463"/>
          <p14:tracePt t="3392" x="4302125" y="2635250"/>
          <p14:tracePt t="3414" x="4341813" y="2484438"/>
          <p14:tracePt t="3426" x="4371975" y="2393950"/>
          <p14:tracePt t="3448" x="4422775" y="2222500"/>
          <p14:tracePt t="3461" x="4452938" y="2141538"/>
          <p14:tracePt t="3462" x="4452938" y="2122488"/>
          <p14:tracePt t="3473" x="4452938" y="2092325"/>
          <p14:tracePt t="3484" x="4452938" y="2071688"/>
          <p14:tracePt t="3507" x="4452938" y="2041525"/>
          <p14:tracePt t="3507" x="4452938" y="2020888"/>
          <p14:tracePt t="3519" x="4452938" y="2011363"/>
          <p14:tracePt t="3542" x="4452938" y="1990725"/>
          <p14:tracePt t="3618" x="4452938" y="1981200"/>
          <p14:tracePt t="3631" x="4452938" y="1960563"/>
          <p14:tracePt t="3643" x="4441825" y="1930400"/>
          <p14:tracePt t="3665" x="4441825" y="1851025"/>
          <p14:tracePt t="3676" x="4432300" y="1839913"/>
          <p14:tracePt t="3808" x="4432300" y="1851025"/>
          <p14:tracePt t="3821" x="4432300" y="1920875"/>
          <p14:tracePt t="3832" x="4432300" y="2020888"/>
          <p14:tracePt t="3854" x="4441825" y="2252663"/>
          <p14:tracePt t="3867" x="4452938" y="2403475"/>
          <p14:tracePt t="3879" x="4471988" y="2554288"/>
          <p14:tracePt t="3908" x="4552950" y="2986088"/>
          <p14:tracePt t="3930" x="4613275" y="3378200"/>
          <p14:tracePt t="3942" x="4694238" y="3649663"/>
          <p14:tracePt t="3964" x="4784725" y="3981450"/>
          <p14:tracePt t="3976" x="4814888" y="4113213"/>
          <p14:tracePt t="3988" x="4845050" y="4222750"/>
          <p14:tracePt t="4011" x="4864100" y="4403725"/>
          <p14:tracePt t="4022" x="4864100" y="4484688"/>
          <p14:tracePt t="4034" x="4864100" y="4595813"/>
          <p14:tracePt t="4056" x="4864100" y="4806950"/>
          <p14:tracePt t="4067" x="4864100" y="4916488"/>
          <p14:tracePt t="4080" x="4854575" y="4997450"/>
          <p14:tracePt t="4101" x="4854575" y="5199063"/>
          <p14:tracePt t="4101" x="4854575" y="5229225"/>
          <p14:tracePt t="4114" x="4854575" y="5319713"/>
          <p14:tracePt t="4126" x="4854575" y="5419725"/>
          <p14:tracePt t="4149" x="4833938" y="5561013"/>
          <p14:tracePt t="4161" x="4814888" y="5611813"/>
          <p14:tracePt t="4173" x="4814888" y="5630863"/>
          <p14:tracePt t="4195" x="4814888" y="5641975"/>
          <p14:tracePt t="4207" x="4814888" y="5651500"/>
          <p14:tracePt t="4229" x="4803775" y="5661025"/>
          <p14:tracePt t="4241" x="4803775" y="5672138"/>
          <p14:tracePt t="4274" x="4794250" y="5681663"/>
          <p14:tracePt t="4285" x="4773613" y="5691188"/>
          <p14:tracePt t="4324" x="4733925" y="5781675"/>
          <p14:tracePt t="4347" x="4733925" y="5792788"/>
          <p14:tracePt t="4835" x="4733925" y="5802313"/>
          <p14:tracePt t="4836" x="0" y="0"/>
        </p14:tracePtLst>
        <p14:tracePtLst>
          <p14:tracePt t="19878" x="8070850" y="2654300"/>
          <p14:tracePt t="20324" x="0" y="0"/>
        </p14:tracePtLst>
        <p14:tracePtLst>
          <p14:tracePt t="24946" x="6492875" y="5078413"/>
          <p14:tracePt t="24959" x="6492875" y="5067300"/>
          <p14:tracePt t="25060" x="6502400" y="5067300"/>
          <p14:tracePt t="25072" x="6543675" y="5067300"/>
          <p14:tracePt t="25084" x="6573838" y="5067300"/>
          <p14:tracePt t="25107" x="6653213" y="5067300"/>
          <p14:tracePt t="25118" x="6713538" y="5057775"/>
          <p14:tracePt t="25130" x="6754813" y="5048250"/>
          <p14:tracePt t="25152" x="6784975" y="5048250"/>
          <p14:tracePt t="25165" x="6815138" y="5048250"/>
          <p14:tracePt t="25193" x="6864350" y="5048250"/>
          <p14:tracePt t="25214" x="6894513" y="5048250"/>
          <p14:tracePt t="25226" x="6915150" y="5048250"/>
          <p14:tracePt t="25238" x="6945313" y="5048250"/>
          <p14:tracePt t="25260" x="7015163" y="5048250"/>
          <p14:tracePt t="25272" x="7065963" y="5048250"/>
          <p14:tracePt t="25295" x="7126288" y="5048250"/>
          <p14:tracePt t="25307" x="7177088" y="5048250"/>
          <p14:tracePt t="25318" x="7196138" y="5048250"/>
          <p14:tracePt t="25341" x="7246938" y="5048250"/>
          <p14:tracePt t="25353" x="7256463" y="5048250"/>
          <p14:tracePt t="25365" x="7297738" y="5048250"/>
          <p14:tracePt t="25387" x="7377113" y="5048250"/>
          <p14:tracePt t="25399" x="7437438" y="5048250"/>
          <p14:tracePt t="25400" x="7448550" y="5048250"/>
          <p14:tracePt t="25411" x="7467600" y="5048250"/>
          <p14:tracePt t="25433" x="7539038" y="5048250"/>
          <p14:tracePt t="25445" x="7548563" y="5048250"/>
          <p14:tracePt t="25457" x="7588250" y="5048250"/>
          <p14:tracePt t="25480" x="7669213" y="5048250"/>
          <p14:tracePt t="25492" x="7678738" y="5048250"/>
          <p14:tracePt t="25524" x="7720013" y="5048250"/>
          <p14:tracePt t="25947" x="0" y="0"/>
        </p14:tracePtLst>
        <p14:tracePtLst>
          <p14:tracePt t="28021" x="6161088" y="5932488"/>
          <p14:tracePt t="28269" x="6181725" y="5932488"/>
          <p14:tracePt t="28302" x="6200775" y="5932488"/>
          <p14:tracePt t="28325" x="6230938" y="5932488"/>
          <p14:tracePt t="28369" x="6242050" y="5932488"/>
          <p14:tracePt t="28382" x="6261100" y="5932488"/>
          <p14:tracePt t="28410" x="6311900" y="5932488"/>
          <p14:tracePt t="28433" x="6342063" y="5932488"/>
          <p14:tracePt t="28466" x="6362700" y="5932488"/>
          <p14:tracePt t="28477" x="6392863" y="5932488"/>
          <p14:tracePt t="28489" x="6411913" y="5932488"/>
          <p14:tracePt t="28511" x="6442075" y="5932488"/>
          <p14:tracePt t="28522" x="6462713" y="5932488"/>
          <p14:tracePt t="28544" x="6492875" y="5932488"/>
          <p14:tracePt t="28556" x="6513513" y="5932488"/>
          <p14:tracePt t="28588" x="6543675" y="5932488"/>
          <p14:tracePt t="28601" x="6562725" y="5932488"/>
          <p14:tracePt t="28613" x="6573838" y="5932488"/>
          <p14:tracePt t="28647" x="6592888" y="5932488"/>
          <p14:tracePt t="28668" x="6604000" y="5932488"/>
          <p14:tracePt t="28691" x="6623050" y="5932488"/>
          <p14:tracePt t="28713" x="6653213" y="5932488"/>
          <p14:tracePt t="28747" x="6673850" y="5932488"/>
          <p14:tracePt t="28768" x="6704013" y="5932488"/>
          <p14:tracePt t="28790" x="6724650" y="5932488"/>
          <p14:tracePt t="28810" x="6743700" y="5932488"/>
          <p14:tracePt t="28833" x="6754813" y="5932488"/>
          <p14:tracePt t="28855" x="6773863" y="5932488"/>
          <p14:tracePt t="28878" x="6784975" y="5932488"/>
          <p14:tracePt t="28902" x="6824663" y="5932488"/>
          <p14:tracePt t="28913" x="6834188" y="5932488"/>
          <p14:tracePt t="28947" x="6854825" y="5932488"/>
          <p14:tracePt t="28959" x="6875463" y="5932488"/>
          <p14:tracePt t="30399" x="6905625" y="5932488"/>
          <p14:tracePt t="30426" x="6935788" y="5932488"/>
          <p14:tracePt t="30482" x="6954838" y="5932488"/>
          <p14:tracePt t="30506" x="6975475" y="5932488"/>
          <p14:tracePt t="30528" x="7005638" y="5932488"/>
          <p14:tracePt t="30540" x="7015163" y="5932488"/>
          <p14:tracePt t="30551" x="7035800" y="5932488"/>
          <p14:tracePt t="30573" x="7056438" y="5932488"/>
          <p14:tracePt t="30585" x="7075488" y="5932488"/>
          <p14:tracePt t="30606" x="7086600" y="5932488"/>
          <p14:tracePt t="30629" x="7105650" y="5932488"/>
          <p14:tracePt t="30651" x="7135813" y="5932488"/>
          <p14:tracePt t="30708" x="7156450" y="5932488"/>
          <p14:tracePt t="30775" x="7165975" y="5932488"/>
          <p14:tracePt t="30787" x="7186613" y="5932488"/>
          <p14:tracePt t="30810" x="7207250" y="5932488"/>
          <p14:tracePt t="30827" x="7237413" y="5932488"/>
          <p14:tracePt t="30849" x="7256463" y="5932488"/>
          <p14:tracePt t="30872" x="7267575" y="5932488"/>
          <p14:tracePt t="30884" x="7286625" y="5932488"/>
          <p14:tracePt t="30896" x="7297738" y="5932488"/>
          <p14:tracePt t="30918" x="7337425" y="5932488"/>
          <p14:tracePt t="30930" x="7346950" y="5932488"/>
          <p14:tracePt t="30942" x="7367588" y="5932488"/>
          <p14:tracePt t="30963" x="7397750" y="5932488"/>
          <p14:tracePt t="30975" x="7418388" y="5932488"/>
          <p14:tracePt t="30997" x="7467600" y="5932488"/>
          <p14:tracePt t="31009" x="7488238" y="5932488"/>
          <p14:tracePt t="31020" x="7497763" y="5932488"/>
          <p14:tracePt t="31042" x="7518400" y="5932488"/>
          <p14:tracePt t="31053" x="7527925" y="5932488"/>
          <p14:tracePt t="31294" x="7548563" y="5932488"/>
          <p14:tracePt t="31306" x="7569200" y="5932488"/>
          <p14:tracePt t="31318" x="7578725" y="5932488"/>
          <p14:tracePt t="31351" x="7599363" y="5932488"/>
          <p14:tracePt t="31363" x="7618413" y="5932488"/>
          <p14:tracePt t="31396" x="7629525" y="5932488"/>
          <p14:tracePt t="31418" x="7669213" y="5932488"/>
          <p14:tracePt t="31430" x="7699375" y="5932488"/>
          <p14:tracePt t="31441" x="7708900" y="5932488"/>
          <p14:tracePt t="31459" x="7750175" y="5932488"/>
          <p14:tracePt t="31492" x="7759700" y="5932488"/>
          <p14:tracePt t="31525" x="7780338" y="5932488"/>
          <p14:tracePt t="31536" x="7799388" y="5943600"/>
          <p14:tracePt t="31558" x="7829550" y="5953125"/>
          <p14:tracePt t="31570" x="7839075" y="5953125"/>
          <p14:tracePt t="31582" x="7859713" y="5953125"/>
          <p14:tracePt t="31603" x="7880350" y="5953125"/>
          <p14:tracePt t="31637" x="7889875" y="5953125"/>
          <p14:tracePt t="31661" x="7910513" y="5953125"/>
          <p14:tracePt t="31683" x="7920038" y="5953125"/>
          <p14:tracePt t="31717" x="7940675" y="5953125"/>
          <p14:tracePt t="31729" x="7959725" y="5953125"/>
          <p14:tracePt t="32462" x="0" y="0"/>
        </p14:tracePtLst>
        <p14:tracePtLst>
          <p14:tracePt t="33006" x="7388225" y="6203950"/>
          <p14:tracePt t="33186" x="7437438" y="6203950"/>
          <p14:tracePt t="33199" x="7448550" y="6203950"/>
          <p14:tracePt t="33211" x="7488238" y="6203950"/>
          <p14:tracePt t="33223" x="7497763" y="6203950"/>
          <p14:tracePt t="33260" x="7569200" y="6203950"/>
          <p14:tracePt t="33271" x="7599363" y="6203950"/>
          <p14:tracePt t="33294" x="7648575" y="6215063"/>
          <p14:tracePt t="33305" x="7678738" y="6215063"/>
          <p14:tracePt t="33317" x="7729538" y="6215063"/>
          <p14:tracePt t="33339" x="7789863" y="6224588"/>
          <p14:tracePt t="33351" x="7810500" y="6234113"/>
          <p14:tracePt t="33373" x="7839075" y="6234113"/>
          <p14:tracePt t="33429" x="7859713" y="6234113"/>
          <p14:tracePt t="33442" x="7880350" y="6234113"/>
          <p14:tracePt t="33464" x="7910513" y="6234113"/>
          <p14:tracePt t="33476" x="7940675" y="6234113"/>
          <p14:tracePt t="33498" x="7959725" y="6234113"/>
          <p14:tracePt t="33520" x="7980363" y="6234113"/>
          <p14:tracePt t="34272" x="0" y="0"/>
        </p14:tracePtLst>
        <p14:tracePtLst>
          <p14:tracePt t="45779" x="8453438" y="5359400"/>
          <p14:tracePt t="45978" x="8462963" y="5359400"/>
          <p14:tracePt t="45990" x="8483600" y="5359400"/>
          <p14:tracePt t="46057" x="8493125" y="5359400"/>
          <p14:tracePt t="46092" x="8513763" y="5359400"/>
          <p14:tracePt t="46116" x="8532813" y="5359400"/>
          <p14:tracePt t="46138" x="8543925" y="5359400"/>
          <p14:tracePt t="46171" x="8562975" y="5359400"/>
          <p14:tracePt t="46183" x="8583613" y="5359400"/>
          <p14:tracePt t="46228" x="8593138" y="5359400"/>
          <p14:tracePt t="46272" x="8623300" y="5359400"/>
          <p14:tracePt t="46435" x="8653463" y="5359400"/>
          <p14:tracePt t="46460" x="8674100" y="5359400"/>
          <p14:tracePt t="46527" x="8694738" y="5359400"/>
          <p14:tracePt t="46561" x="8704263" y="5359400"/>
          <p14:tracePt t="46665" x="8724900" y="5359400"/>
          <p14:tracePt t="46948" x="8734425" y="5380038"/>
          <p14:tracePt t="46982" x="8755063" y="5380038"/>
          <p14:tracePt t="47027" x="8774113" y="5380038"/>
          <p14:tracePt t="47062" x="8785225" y="5380038"/>
          <p14:tracePt t="47121" x="8804275" y="5389563"/>
          <p14:tracePt t="47150" x="8834438" y="5389563"/>
          <p14:tracePt t="47342" x="8855075" y="5389563"/>
          <p14:tracePt t="47446" x="8885238" y="5389563"/>
          <p14:tracePt t="47505" x="8894763" y="5389563"/>
          <p14:tracePt t="47528" x="8936038" y="5389563"/>
          <p14:tracePt t="47763" x="8975725" y="5410200"/>
          <p14:tracePt t="48061" x="9015413" y="5410200"/>
          <p14:tracePt t="48073" x="9026525" y="5410200"/>
          <p14:tracePt t="48106" x="9045575" y="5410200"/>
          <p14:tracePt t="48162" x="9066213" y="5410200"/>
          <p14:tracePt t="48385" x="9075738" y="5410200"/>
          <p14:tracePt t="48419" x="9105900" y="5410200"/>
          <p14:tracePt t="48432" x="9126538" y="5410200"/>
          <p14:tracePt t="48466" x="9147175" y="5400675"/>
          <p14:tracePt t="48477" x="9166225" y="5400675"/>
          <p14:tracePt t="48522" x="9177338" y="5389563"/>
          <p14:tracePt t="48545" x="9196388" y="5380038"/>
          <p14:tracePt t="48569" x="9207500" y="5380038"/>
          <p14:tracePt t="49781" x="9217025" y="5380038"/>
          <p14:tracePt t="49782" x="0" y="0"/>
        </p14:tracePtLst>
        <p14:tracePtLst>
          <p14:tracePt t="53419" x="8453438" y="3529013"/>
          <p14:tracePt t="53800" x="8472488" y="3529013"/>
          <p14:tracePt t="53836" x="8493125" y="3529013"/>
          <p14:tracePt t="53858" x="8502650" y="3529013"/>
          <p14:tracePt t="53869" x="8523288" y="3529013"/>
          <p14:tracePt t="53962" x="8543925" y="3529013"/>
          <p14:tracePt t="53974" x="8553450" y="3529013"/>
          <p14:tracePt t="53995" x="8574088" y="3529013"/>
          <p14:tracePt t="54095" x="8583613" y="3529013"/>
          <p14:tracePt t="54106" x="8604250" y="3529013"/>
          <p14:tracePt t="54118" x="8623300" y="3529013"/>
          <p14:tracePt t="54139" x="8634413" y="3529013"/>
          <p14:tracePt t="54162" x="8653463" y="3529013"/>
          <p14:tracePt t="54184" x="8664575" y="3529013"/>
          <p14:tracePt t="54228" x="8683625" y="3529013"/>
          <p14:tracePt t="54250" x="8734425" y="3529013"/>
          <p14:tracePt t="54261" x="8755063" y="3529013"/>
          <p14:tracePt t="54272" x="8764588" y="3529013"/>
          <p14:tracePt t="54294" x="8785225" y="3529013"/>
          <p14:tracePt t="54433" x="8804275" y="3529013"/>
          <p14:tracePt t="54492" x="8815388" y="3529013"/>
          <p14:tracePt t="54526" x="8834438" y="3529013"/>
          <p14:tracePt t="54559" x="8845550" y="3529013"/>
          <p14:tracePt t="54571" x="8864600" y="3529013"/>
          <p14:tracePt t="54841" x="8885238" y="3529013"/>
          <p14:tracePt t="54874" x="8894763" y="3529013"/>
          <p14:tracePt t="54898" x="8915400" y="3529013"/>
          <p14:tracePt t="55000" x="8936038" y="3529013"/>
          <p14:tracePt t="55047" x="8945563" y="3529013"/>
          <p14:tracePt t="55107" x="8966200" y="3529013"/>
          <p14:tracePt t="55155" x="8985250" y="3529013"/>
          <p14:tracePt t="55465" x="8996363" y="3529013"/>
          <p14:tracePt t="55665" x="9015413" y="3529013"/>
          <p14:tracePt t="55872" x="9026525" y="3529013"/>
          <p14:tracePt t="55898" x="9045575" y="3529013"/>
          <p14:tracePt t="55921" x="9066213" y="3529013"/>
          <p14:tracePt t="55933" x="9075738" y="3529013"/>
          <p14:tracePt t="55968" x="9117013" y="3529013"/>
          <p14:tracePt t="55979" x="9126538" y="3529013"/>
          <p14:tracePt t="55992" x="9147175" y="3529013"/>
          <p14:tracePt t="56012" x="9196388" y="3529013"/>
          <p14:tracePt t="56023" x="9207500" y="3529013"/>
          <p14:tracePt t="56057" x="9226550" y="3529013"/>
          <p14:tracePt t="56531" x="9237663" y="3529013"/>
          <p14:tracePt t="56533" x="0" y="0"/>
        </p14:tracePtLst>
        <p14:tracePtLst>
          <p14:tracePt t="64883" x="6242050" y="442913"/>
          <p14:tracePt t="64997" x="6251575" y="442913"/>
          <p14:tracePt t="65014" x="6272213" y="442913"/>
          <p14:tracePt t="65047" x="6302375" y="442913"/>
          <p14:tracePt t="65071" x="6321425" y="442913"/>
          <p14:tracePt t="65105" x="6342063" y="442913"/>
          <p14:tracePt t="65117" x="6351588" y="442913"/>
          <p14:tracePt t="65138" x="6381750" y="442913"/>
          <p14:tracePt t="65171" x="6402388" y="442913"/>
          <p14:tracePt t="65624" x="6453188" y="442913"/>
          <p14:tracePt t="65636" x="6483350" y="442913"/>
          <p14:tracePt t="65649" x="6553200" y="442913"/>
          <p14:tracePt t="65671" x="6664325" y="461963"/>
          <p14:tracePt t="65683" x="6704013" y="473075"/>
          <p14:tracePt t="65704" x="6754813" y="492125"/>
          <p14:tracePt t="65717" x="6773863" y="492125"/>
          <p14:tracePt t="65729" x="6804025" y="492125"/>
          <p14:tracePt t="65751" x="6815138" y="492125"/>
          <p14:tracePt t="65837" x="6834188" y="492125"/>
          <p14:tracePt t="65860" x="6854825" y="492125"/>
          <p14:tracePt t="65883" x="6884988" y="492125"/>
          <p14:tracePt t="65905" x="6924675" y="492125"/>
          <p14:tracePt t="65950" x="6935788" y="492125"/>
          <p14:tracePt t="65962" x="6954838" y="492125"/>
          <p14:tracePt t="65995" x="6985000" y="492125"/>
          <p14:tracePt t="66017" x="7015163" y="492125"/>
          <p14:tracePt t="66106" x="7035800" y="492125"/>
          <p14:tracePt t="66119" x="7045325" y="492125"/>
          <p14:tracePt t="66141" x="7086600" y="492125"/>
          <p14:tracePt t="66153" x="7116763" y="492125"/>
          <p14:tracePt t="66164" x="7146925" y="492125"/>
          <p14:tracePt t="66186" x="7196138" y="492125"/>
          <p14:tracePt t="66198" x="7216775" y="492125"/>
          <p14:tracePt t="66258" x="7226300" y="492125"/>
          <p14:tracePt t="66291" x="7246938" y="492125"/>
          <p14:tracePt t="66850" x="7256463" y="492125"/>
          <p14:tracePt t="66851" x="0" y="0"/>
        </p14:tracePtLst>
      </p14:laserTraceLst>
    </p:ext>
    <p:ext uri="{E180D4A7-C9FB-4DFB-919C-405C955672EB}">
      <p14:showEvtLst xmlns:p14="http://schemas.microsoft.com/office/powerpoint/2010/main">
        <p14:playEvt time="89" objId="49"/>
        <p14:stopEvt time="66703" objId="49"/>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Word of Warning</a:t>
            </a:r>
          </a:p>
        </p:txBody>
      </p:sp>
      <p:sp>
        <p:nvSpPr>
          <p:cNvPr id="2" name="Slide Number Placeholder 1"/>
          <p:cNvSpPr>
            <a:spLocks noGrp="1"/>
          </p:cNvSpPr>
          <p:nvPr>
            <p:ph type="sldNum" sz="quarter" idx="12"/>
          </p:nvPr>
        </p:nvSpPr>
        <p:spPr/>
        <p:txBody>
          <a:bodyPr/>
          <a:lstStyle/>
          <a:p>
            <a:fld id="{EA7C8D44-3667-46F6-9772-CC52308E2A7F}" type="slidenum">
              <a:rPr kumimoji="0" lang="en-US" smtClean="0"/>
              <a:pPr/>
              <a:t>17</a:t>
            </a:fld>
            <a:endParaRPr kumimoji="0" lang="en-US"/>
          </a:p>
        </p:txBody>
      </p:sp>
      <p:sp>
        <p:nvSpPr>
          <p:cNvPr id="4" name="Content Placeholder 3"/>
          <p:cNvSpPr>
            <a:spLocks noGrp="1"/>
          </p:cNvSpPr>
          <p:nvPr>
            <p:ph sz="quarter" idx="1"/>
          </p:nvPr>
        </p:nvSpPr>
        <p:spPr/>
        <p:txBody>
          <a:bodyPr/>
          <a:lstStyle/>
          <a:p>
            <a:r>
              <a:rPr lang="en-US" dirty="0"/>
              <a:t>Image could be different due to the optimization made by compiler</a:t>
            </a:r>
          </a:p>
          <a:p>
            <a:r>
              <a:rPr lang="en-US" dirty="0"/>
              <a:t>Compiler often optimize the code to improve the computation efficiency or reduce the code size</a:t>
            </a:r>
          </a:p>
          <a:p>
            <a:pPr lvl="1"/>
            <a:r>
              <a:rPr lang="en-US" dirty="0"/>
              <a:t>Using registers to replace some variables</a:t>
            </a:r>
          </a:p>
          <a:p>
            <a:pPr lvl="1"/>
            <a:r>
              <a:rPr lang="en-US" dirty="0"/>
              <a:t>Remove declared but unused variables</a:t>
            </a:r>
          </a:p>
          <a:p>
            <a:pPr lvl="1"/>
            <a:r>
              <a:rPr lang="en-US" dirty="0"/>
              <a:t>Constant folding and propagation (replacing 5 + 3 with 8)</a:t>
            </a:r>
          </a:p>
          <a:p>
            <a:pPr lvl="1"/>
            <a:r>
              <a:rPr lang="en-US" dirty="0"/>
              <a:t>Register allocation</a:t>
            </a:r>
          </a:p>
          <a:p>
            <a:pPr lvl="1"/>
            <a:r>
              <a:rPr lang="en-US" dirty="0"/>
              <a:t>Dead code elimination</a:t>
            </a:r>
          </a:p>
          <a:p>
            <a:pPr lvl="1"/>
            <a:r>
              <a:rPr lang="en-US" dirty="0"/>
              <a:t>Loop unrolling</a:t>
            </a:r>
          </a:p>
        </p:txBody>
      </p:sp>
    </p:spTree>
    <p:extLst>
      <p:ext uri="{BB962C8B-B14F-4D97-AF65-F5344CB8AC3E}">
        <p14:creationId xmlns:p14="http://schemas.microsoft.com/office/powerpoint/2010/main" val="3948293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6"/>
          <a:stretch>
            <a:fillRect/>
          </a:stretch>
        </p:blipFill>
        <p:spPr>
          <a:xfrm>
            <a:off x="7068333" y="2038350"/>
            <a:ext cx="3984731" cy="4185221"/>
          </a:xfrm>
          <a:prstGeom prst="rect">
            <a:avLst/>
          </a:prstGeom>
          <a:solidFill>
            <a:srgbClr val="FF33CC"/>
          </a:solidFill>
        </p:spPr>
      </p:pic>
      <p:sp>
        <p:nvSpPr>
          <p:cNvPr id="35" name="TextBox 34"/>
          <p:cNvSpPr txBox="1"/>
          <p:nvPr/>
        </p:nvSpPr>
        <p:spPr>
          <a:xfrm>
            <a:off x="11008252" y="3657600"/>
            <a:ext cx="939681" cy="646331"/>
          </a:xfrm>
          <a:prstGeom prst="rect">
            <a:avLst/>
          </a:prstGeom>
          <a:noFill/>
        </p:spPr>
        <p:txBody>
          <a:bodyPr wrap="none" rtlCol="0">
            <a:spAutoFit/>
          </a:bodyPr>
          <a:lstStyle/>
          <a:p>
            <a:r>
              <a:rPr lang="en-US" b="1" dirty="0">
                <a:solidFill>
                  <a:srgbClr val="FF0000"/>
                </a:solidFill>
              </a:rPr>
              <a:t>Reset </a:t>
            </a:r>
          </a:p>
          <a:p>
            <a:r>
              <a:rPr lang="en-US" b="1" dirty="0">
                <a:solidFill>
                  <a:srgbClr val="FF0000"/>
                </a:solidFill>
              </a:rPr>
              <a:t>Button</a:t>
            </a:r>
          </a:p>
        </p:txBody>
      </p:sp>
      <p:sp>
        <p:nvSpPr>
          <p:cNvPr id="37" name="Rectangle 36"/>
          <p:cNvSpPr/>
          <p:nvPr/>
        </p:nvSpPr>
        <p:spPr>
          <a:xfrm>
            <a:off x="10591800" y="4490190"/>
            <a:ext cx="1600200" cy="707886"/>
          </a:xfrm>
          <a:prstGeom prst="rect">
            <a:avLst/>
          </a:prstGeom>
        </p:spPr>
        <p:txBody>
          <a:bodyPr wrap="square">
            <a:spAutoFit/>
          </a:bodyPr>
          <a:lstStyle/>
          <a:p>
            <a:pPr algn="ctr"/>
            <a:r>
              <a:rPr lang="en-US" sz="2000" i="1" dirty="0">
                <a:solidFill>
                  <a:srgbClr val="C00000"/>
                </a:solidFill>
              </a:rPr>
              <a:t>Manually pull NRST pin low</a:t>
            </a:r>
          </a:p>
        </p:txBody>
      </p:sp>
      <p:grpSp>
        <p:nvGrpSpPr>
          <p:cNvPr id="85" name="Group 84"/>
          <p:cNvGrpSpPr/>
          <p:nvPr/>
        </p:nvGrpSpPr>
        <p:grpSpPr>
          <a:xfrm>
            <a:off x="3048000" y="951978"/>
            <a:ext cx="4392652" cy="3638812"/>
            <a:chOff x="3684548" y="1704048"/>
            <a:chExt cx="4392652" cy="3638812"/>
          </a:xfrm>
        </p:grpSpPr>
        <p:grpSp>
          <p:nvGrpSpPr>
            <p:cNvPr id="28" name="Group 27"/>
            <p:cNvGrpSpPr/>
            <p:nvPr/>
          </p:nvGrpSpPr>
          <p:grpSpPr>
            <a:xfrm>
              <a:off x="3684548" y="1704048"/>
              <a:ext cx="4073004" cy="3638812"/>
              <a:chOff x="3929333" y="1006354"/>
              <a:chExt cx="2153739" cy="1707232"/>
            </a:xfrm>
          </p:grpSpPr>
          <p:pic>
            <p:nvPicPr>
              <p:cNvPr id="30" name="Picture 3"/>
              <p:cNvPicPr>
                <a:picLocks noChangeAspect="1" noChangeArrowheads="1"/>
              </p:cNvPicPr>
              <p:nvPr/>
            </p:nvPicPr>
            <p:blipFill>
              <a:blip r:embed="rId7" cstate="print"/>
              <a:srcRect/>
              <a:stretch>
                <a:fillRect/>
              </a:stretch>
            </p:blipFill>
            <p:spPr bwMode="auto">
              <a:xfrm>
                <a:off x="3929333" y="1006354"/>
                <a:ext cx="2153739" cy="1707232"/>
              </a:xfrm>
              <a:prstGeom prst="rect">
                <a:avLst/>
              </a:prstGeom>
              <a:noFill/>
              <a:ln w="9525">
                <a:noFill/>
                <a:miter lim="800000"/>
                <a:headEnd/>
                <a:tailEnd/>
              </a:ln>
            </p:spPr>
          </p:pic>
          <p:sp>
            <p:nvSpPr>
              <p:cNvPr id="32" name="TextBox 31"/>
              <p:cNvSpPr txBox="1"/>
              <p:nvPr/>
            </p:nvSpPr>
            <p:spPr>
              <a:xfrm>
                <a:off x="4365643" y="1943096"/>
                <a:ext cx="1240020" cy="505401"/>
              </a:xfrm>
              <a:prstGeom prst="rect">
                <a:avLst/>
              </a:prstGeom>
              <a:noFill/>
            </p:spPr>
            <p:txBody>
              <a:bodyPr wrap="square" rtlCol="0">
                <a:spAutoFit/>
              </a:bodyPr>
              <a:lstStyle/>
              <a:p>
                <a:pPr algn="ctr"/>
                <a:r>
                  <a:rPr lang="en-US" sz="3200" b="1" dirty="0">
                    <a:solidFill>
                      <a:schemeClr val="bg1"/>
                    </a:solidFill>
                  </a:rPr>
                  <a:t>ARM </a:t>
                </a:r>
              </a:p>
              <a:p>
                <a:pPr algn="ctr"/>
                <a:r>
                  <a:rPr lang="en-US" sz="3200" b="1" dirty="0">
                    <a:solidFill>
                      <a:schemeClr val="bg1"/>
                    </a:solidFill>
                  </a:rPr>
                  <a:t>Cortex-M4</a:t>
                </a:r>
              </a:p>
            </p:txBody>
          </p:sp>
        </p:grpSp>
        <p:cxnSp>
          <p:nvCxnSpPr>
            <p:cNvPr id="15" name="Straight Connector 14"/>
            <p:cNvCxnSpPr/>
            <p:nvPr/>
          </p:nvCxnSpPr>
          <p:spPr>
            <a:xfrm flipH="1">
              <a:off x="6632751" y="3464619"/>
              <a:ext cx="1444449"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90854" y="3279953"/>
              <a:ext cx="841897" cy="369332"/>
            </a:xfrm>
            <a:prstGeom prst="rect">
              <a:avLst/>
            </a:prstGeom>
            <a:noFill/>
          </p:spPr>
          <p:txBody>
            <a:bodyPr wrap="none" rtlCol="0">
              <a:spAutoFit/>
            </a:bodyPr>
            <a:lstStyle/>
            <a:p>
              <a:r>
                <a:rPr lang="en-US" b="1" dirty="0">
                  <a:solidFill>
                    <a:srgbClr val="FFFF00"/>
                  </a:solidFill>
                </a:rPr>
                <a:t>NRST</a:t>
              </a:r>
            </a:p>
          </p:txBody>
        </p:sp>
        <p:grpSp>
          <p:nvGrpSpPr>
            <p:cNvPr id="72" name="Group 71"/>
            <p:cNvGrpSpPr/>
            <p:nvPr/>
          </p:nvGrpSpPr>
          <p:grpSpPr>
            <a:xfrm>
              <a:off x="6705310" y="2734634"/>
              <a:ext cx="203185" cy="474819"/>
              <a:chOff x="6210953" y="2671769"/>
              <a:chExt cx="393032" cy="474819"/>
            </a:xfrm>
          </p:grpSpPr>
          <p:grpSp>
            <p:nvGrpSpPr>
              <p:cNvPr id="66" name="Group 65"/>
              <p:cNvGrpSpPr/>
              <p:nvPr/>
            </p:nvGrpSpPr>
            <p:grpSpPr>
              <a:xfrm>
                <a:off x="6210953" y="2671769"/>
                <a:ext cx="383979" cy="238808"/>
                <a:chOff x="4264221" y="5976596"/>
                <a:chExt cx="383979" cy="815412"/>
              </a:xfrm>
            </p:grpSpPr>
            <p:cxnSp>
              <p:nvCxnSpPr>
                <p:cNvPr id="43" name="Straight Connector 42"/>
                <p:cNvCxnSpPr/>
                <p:nvPr/>
              </p:nvCxnSpPr>
              <p:spPr>
                <a:xfrm>
                  <a:off x="4457700" y="5976596"/>
                  <a:ext cx="190500" cy="13590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64221" y="6112498"/>
                  <a:ext cx="383979" cy="27180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4264221" y="6384302"/>
                  <a:ext cx="381000" cy="27180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454721" y="6656106"/>
                  <a:ext cx="190500" cy="13590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flipH="1">
                <a:off x="6220006" y="2907780"/>
                <a:ext cx="383979" cy="238808"/>
                <a:chOff x="4264221" y="5976596"/>
                <a:chExt cx="383979" cy="815412"/>
              </a:xfrm>
            </p:grpSpPr>
            <p:cxnSp>
              <p:nvCxnSpPr>
                <p:cNvPr id="68" name="Straight Connector 67"/>
                <p:cNvCxnSpPr/>
                <p:nvPr/>
              </p:nvCxnSpPr>
              <p:spPr>
                <a:xfrm>
                  <a:off x="4457700" y="5976596"/>
                  <a:ext cx="190500" cy="13590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4264221" y="6112498"/>
                  <a:ext cx="383979" cy="27180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4264221" y="6384302"/>
                  <a:ext cx="381000" cy="27180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4454721" y="6656106"/>
                  <a:ext cx="190500" cy="13590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cxnSp>
          <p:nvCxnSpPr>
            <p:cNvPr id="75" name="Straight Connector 74"/>
            <p:cNvCxnSpPr/>
            <p:nvPr/>
          </p:nvCxnSpPr>
          <p:spPr>
            <a:xfrm>
              <a:off x="6562370" y="3464619"/>
              <a:ext cx="60925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1723" y="3211412"/>
              <a:ext cx="0" cy="25320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799906" y="2483665"/>
              <a:ext cx="0" cy="25320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6807596" y="2360838"/>
              <a:ext cx="0" cy="25320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2" name="Title 1"/>
          <p:cNvSpPr>
            <a:spLocks noGrp="1"/>
          </p:cNvSpPr>
          <p:nvPr>
            <p:ph type="title" idx="4294967295"/>
          </p:nvPr>
        </p:nvSpPr>
        <p:spPr>
          <a:xfrm>
            <a:off x="448446" y="152400"/>
            <a:ext cx="10524354" cy="596179"/>
          </a:xfrm>
        </p:spPr>
        <p:txBody>
          <a:bodyPr>
            <a:noAutofit/>
          </a:bodyPr>
          <a:lstStyle/>
          <a:p>
            <a:r>
              <a:rPr lang="en-US" dirty="0"/>
              <a:t>External Reset</a:t>
            </a:r>
          </a:p>
        </p:txBody>
      </p:sp>
      <p:pic>
        <p:nvPicPr>
          <p:cNvPr id="38" name="Picture 37"/>
          <p:cNvPicPr>
            <a:picLocks noChangeAspect="1"/>
          </p:cNvPicPr>
          <p:nvPr/>
        </p:nvPicPr>
        <p:blipFill>
          <a:blip r:embed="rId8"/>
          <a:stretch>
            <a:fillRect/>
          </a:stretch>
        </p:blipFill>
        <p:spPr>
          <a:xfrm>
            <a:off x="872072" y="1143000"/>
            <a:ext cx="2403698" cy="5303612"/>
          </a:xfrm>
          <a:prstGeom prst="rect">
            <a:avLst/>
          </a:prstGeom>
        </p:spPr>
      </p:pic>
      <p:sp>
        <p:nvSpPr>
          <p:cNvPr id="48" name="Rectangle 47"/>
          <p:cNvSpPr/>
          <p:nvPr/>
        </p:nvSpPr>
        <p:spPr>
          <a:xfrm>
            <a:off x="1408590" y="4766950"/>
            <a:ext cx="533399" cy="460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448446" y="4403578"/>
            <a:ext cx="963146" cy="3633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1842" y="3766464"/>
            <a:ext cx="1121629" cy="584775"/>
          </a:xfrm>
          <a:prstGeom prst="rect">
            <a:avLst/>
          </a:prstGeom>
          <a:noFill/>
        </p:spPr>
        <p:txBody>
          <a:bodyPr wrap="square" rtlCol="0">
            <a:spAutoFit/>
          </a:bodyPr>
          <a:lstStyle/>
          <a:p>
            <a:r>
              <a:rPr lang="en-US" sz="1600" dirty="0">
                <a:solidFill>
                  <a:srgbClr val="FF0000"/>
                </a:solidFill>
              </a:rPr>
              <a:t>Reset Button</a:t>
            </a:r>
          </a:p>
        </p:txBody>
      </p:sp>
      <p:sp>
        <p:nvSpPr>
          <p:cNvPr id="60" name="TextBox 59"/>
          <p:cNvSpPr txBox="1"/>
          <p:nvPr/>
        </p:nvSpPr>
        <p:spPr>
          <a:xfrm>
            <a:off x="1028746" y="6383944"/>
            <a:ext cx="2403698" cy="338554"/>
          </a:xfrm>
          <a:prstGeom prst="rect">
            <a:avLst/>
          </a:prstGeom>
          <a:noFill/>
        </p:spPr>
        <p:txBody>
          <a:bodyPr wrap="square" rtlCol="0">
            <a:spAutoFit/>
          </a:bodyPr>
          <a:lstStyle/>
          <a:p>
            <a:pPr algn="ctr"/>
            <a:r>
              <a:rPr lang="en-US" sz="1600" dirty="0"/>
              <a:t>STM32L4 Discovery Kit</a:t>
            </a:r>
          </a:p>
        </p:txBody>
      </p:sp>
      <p:sp>
        <p:nvSpPr>
          <p:cNvPr id="4" name="TextBox 3"/>
          <p:cNvSpPr txBox="1"/>
          <p:nvPr/>
        </p:nvSpPr>
        <p:spPr>
          <a:xfrm>
            <a:off x="5923897" y="1447800"/>
            <a:ext cx="474682" cy="307777"/>
          </a:xfrm>
          <a:prstGeom prst="rect">
            <a:avLst/>
          </a:prstGeom>
          <a:noFill/>
        </p:spPr>
        <p:txBody>
          <a:bodyPr wrap="none" rtlCol="0">
            <a:spAutoFit/>
          </a:bodyPr>
          <a:lstStyle/>
          <a:p>
            <a:r>
              <a:rPr lang="en-US" sz="1400" dirty="0" err="1">
                <a:solidFill>
                  <a:srgbClr val="FFFF00"/>
                </a:solidFill>
              </a:rPr>
              <a:t>Vdd</a:t>
            </a:r>
            <a:endParaRPr lang="en-US" sz="1400" dirty="0">
              <a:solidFill>
                <a:srgbClr val="FFFF00"/>
              </a:solidFill>
            </a:endParaRPr>
          </a:p>
        </p:txBody>
      </p:sp>
      <p:cxnSp>
        <p:nvCxnSpPr>
          <p:cNvPr id="6" name="Straight Arrow Connector 5"/>
          <p:cNvCxnSpPr/>
          <p:nvPr/>
        </p:nvCxnSpPr>
        <p:spPr>
          <a:xfrm flipH="1">
            <a:off x="8382000" y="4114800"/>
            <a:ext cx="838200" cy="288778"/>
          </a:xfrm>
          <a:prstGeom prst="straightConnector1">
            <a:avLst/>
          </a:prstGeom>
          <a:ln w="28575">
            <a:solidFill>
              <a:srgbClr val="FF33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87324" y="4290510"/>
            <a:ext cx="1417568" cy="369332"/>
          </a:xfrm>
          <a:prstGeom prst="rect">
            <a:avLst/>
          </a:prstGeom>
          <a:noFill/>
        </p:spPr>
        <p:txBody>
          <a:bodyPr wrap="none" rtlCol="0">
            <a:spAutoFit/>
          </a:bodyPr>
          <a:lstStyle/>
          <a:p>
            <a:r>
              <a:rPr lang="en-US" dirty="0">
                <a:solidFill>
                  <a:srgbClr val="FF33CC"/>
                </a:solidFill>
              </a:rPr>
              <a:t>Improve EMS</a:t>
            </a:r>
          </a:p>
        </p:txBody>
      </p:sp>
      <p:sp>
        <p:nvSpPr>
          <p:cNvPr id="9" name="TextBox 8"/>
          <p:cNvSpPr txBox="1"/>
          <p:nvPr/>
        </p:nvSpPr>
        <p:spPr>
          <a:xfrm>
            <a:off x="5364821" y="1814892"/>
            <a:ext cx="787395" cy="738664"/>
          </a:xfrm>
          <a:prstGeom prst="rect">
            <a:avLst/>
          </a:prstGeom>
          <a:noFill/>
        </p:spPr>
        <p:txBody>
          <a:bodyPr wrap="none" rtlCol="0">
            <a:spAutoFit/>
          </a:bodyPr>
          <a:lstStyle/>
          <a:p>
            <a:r>
              <a:rPr lang="en-US" sz="1400" dirty="0">
                <a:solidFill>
                  <a:srgbClr val="FFFF00"/>
                </a:solidFill>
              </a:rPr>
              <a:t>Pull-up </a:t>
            </a:r>
          </a:p>
          <a:p>
            <a:r>
              <a:rPr lang="en-US" sz="1400" dirty="0">
                <a:solidFill>
                  <a:srgbClr val="FFFF00"/>
                </a:solidFill>
              </a:rPr>
              <a:t>Resistor</a:t>
            </a:r>
          </a:p>
          <a:p>
            <a:r>
              <a:rPr lang="en-US" sz="1400" dirty="0">
                <a:solidFill>
                  <a:srgbClr val="FFFF00"/>
                </a:solidFill>
              </a:rPr>
              <a:t>(40K</a:t>
            </a:r>
            <a:r>
              <a:rPr lang="el-GR" sz="1400" dirty="0">
                <a:solidFill>
                  <a:srgbClr val="FFFF00"/>
                </a:solidFill>
              </a:rPr>
              <a:t>Ω</a:t>
            </a:r>
            <a:r>
              <a:rPr lang="en-US" sz="1400" dirty="0">
                <a:solidFill>
                  <a:srgbClr val="FFFF00"/>
                </a:solidFill>
              </a:rPr>
              <a:t>)</a:t>
            </a: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16253704"/>
      </p:ext>
    </p:extLst>
  </p:cSld>
  <p:clrMapOvr>
    <a:masterClrMapping/>
  </p:clrMapOvr>
  <mc:AlternateContent xmlns:mc="http://schemas.openxmlformats.org/markup-compatibility/2006" xmlns:p14="http://schemas.microsoft.com/office/powerpoint/2010/main">
    <mc:Choice Requires="p14">
      <p:transition spd="slow" p14:dur="2000" advTm="75329"/>
    </mc:Choice>
    <mc:Fallback xmlns="">
      <p:transition spd="slow" advTm="7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mod="1">
    <p:ext uri="{3A86A75C-4F4B-4683-9AE1-C65F6400EC91}">
      <p14:laserTraceLst xmlns:p14="http://schemas.microsoft.com/office/powerpoint/2010/main">
        <p14:tracePtLst>
          <p14:tracePt t="18202" x="5226050" y="2846388"/>
          <p14:tracePt t="18415" x="5237163" y="2846388"/>
          <p14:tracePt t="18645" x="5256213" y="2846388"/>
          <p14:tracePt t="18701" x="5276850" y="2846388"/>
          <p14:tracePt t="18717" x="5286375" y="2846388"/>
          <p14:tracePt t="18756" x="5307013" y="2846388"/>
          <p14:tracePt t="18938" x="5316538" y="2846388"/>
          <p14:tracePt t="18954" x="5337175" y="2846388"/>
          <p14:tracePt t="18988" x="5357813" y="2846388"/>
          <p14:tracePt t="19012" x="5367338" y="2855913"/>
          <p14:tracePt t="19029" x="5387975" y="2855913"/>
          <p14:tracePt t="19051" x="5397500" y="2855913"/>
          <p14:tracePt t="19059" x="5418138" y="2855913"/>
          <p14:tracePt t="19063" x="5437188" y="2855913"/>
          <p14:tracePt t="19069" x="5437188" y="2865438"/>
          <p14:tracePt t="19077" x="5448300" y="2865438"/>
          <p14:tracePt t="19089" x="5467350" y="2865438"/>
          <p14:tracePt t="19099" x="5478463" y="2865438"/>
          <p14:tracePt t="19107" x="5497513" y="2876550"/>
          <p14:tracePt t="19112" x="5518150" y="2886075"/>
          <p14:tracePt t="19121" x="5527675" y="2886075"/>
          <p14:tracePt t="19133" x="5548313" y="2886075"/>
          <p14:tracePt t="19143" x="5578475" y="2886075"/>
          <p14:tracePt t="19157" x="5588000" y="2886075"/>
          <p14:tracePt t="19161" x="5599113" y="2895600"/>
          <p14:tracePt t="19176" x="5618163" y="2906713"/>
          <p14:tracePt t="19193" x="5629275" y="2906713"/>
          <p14:tracePt t="19201" x="5648325" y="2906713"/>
          <p14:tracePt t="19213" x="5668963" y="2906713"/>
          <p14:tracePt t="19223" x="5678488" y="2906713"/>
          <p14:tracePt t="19229" x="5699125" y="2906713"/>
          <p14:tracePt t="19243" x="5719763" y="2906713"/>
          <p14:tracePt t="19262" x="5729288" y="2906713"/>
          <p14:tracePt t="19271" x="5749925" y="2906713"/>
          <p14:tracePt t="19305" x="5759450" y="2906713"/>
          <p14:tracePt t="19323" x="5780088" y="2906713"/>
          <p14:tracePt t="19331" x="5789613" y="2906713"/>
          <p14:tracePt t="19347" x="5799138" y="2916238"/>
          <p14:tracePt t="19355" x="5810250" y="2916238"/>
          <p14:tracePt t="19361" x="5829300" y="2916238"/>
          <p14:tracePt t="19375" x="5840413" y="2916238"/>
          <p14:tracePt t="19381" x="5859463" y="2916238"/>
          <p14:tracePt t="20580" x="5870575" y="2916238"/>
          <p14:tracePt t="20581" x="0" y="0"/>
        </p14:tracePtLst>
        <p14:tracePtLst>
          <p14:tracePt t="25661" x="6754813" y="2333625"/>
          <p14:tracePt t="25748" x="6743700" y="2333625"/>
          <p14:tracePt t="25750" x="6734175" y="2333625"/>
          <p14:tracePt t="25754" x="6724650" y="2333625"/>
          <p14:tracePt t="25766" x="6713538" y="2322513"/>
          <p14:tracePt t="25772" x="6713538" y="2312988"/>
          <p14:tracePt t="25782" x="6704013" y="2303463"/>
          <p14:tracePt t="25786" x="6694488" y="2303463"/>
          <p14:tracePt t="25800" x="6694488" y="2282825"/>
          <p14:tracePt t="25808" x="6683375" y="2273300"/>
          <p14:tracePt t="25818" x="6673850" y="2252663"/>
          <p14:tracePt t="25824" x="6653213" y="2243138"/>
          <p14:tracePt t="25828" x="6643688" y="2232025"/>
          <p14:tracePt t="25834" x="6623050" y="2222500"/>
          <p14:tracePt t="25842" x="6604000" y="2212975"/>
          <p14:tracePt t="25846" x="6592888" y="2201863"/>
          <p14:tracePt t="25852" x="6583363" y="2171700"/>
          <p14:tracePt t="25858" x="6562725" y="2162175"/>
          <p14:tracePt t="25866" x="6543675" y="2162175"/>
          <p14:tracePt t="25880" x="6523038" y="2152650"/>
          <p14:tracePt t="25888" x="6513513" y="2141538"/>
          <p14:tracePt t="25896" x="6502400" y="2132013"/>
          <p14:tracePt t="25902" x="6483350" y="2122488"/>
          <p14:tracePt t="25914" x="6472238" y="2122488"/>
          <p14:tracePt t="25922" x="6453188" y="2122488"/>
          <p14:tracePt t="25924" x="6442075" y="2122488"/>
          <p14:tracePt t="25930" x="6442075" y="2111375"/>
          <p14:tracePt t="25934" x="6423025" y="2111375"/>
          <p14:tracePt t="25940" x="6411913" y="2101850"/>
          <p14:tracePt t="25946" x="6411913" y="2092325"/>
          <p14:tracePt t="25956" x="6392863" y="2092325"/>
          <p14:tracePt t="25960" x="6381750" y="2092325"/>
          <p14:tracePt t="25972" x="6381750" y="2081213"/>
          <p14:tracePt t="25980" x="6372225" y="2071688"/>
          <p14:tracePt t="26058" x="6362700" y="2062163"/>
          <p14:tracePt t="26076" x="6351588" y="2041525"/>
          <p14:tracePt t="26084" x="6351588" y="2020888"/>
          <p14:tracePt t="26096" x="6351588" y="2011363"/>
          <p14:tracePt t="26102" x="6351588" y="1990725"/>
          <p14:tracePt t="26132" x="6351588" y="1971675"/>
          <p14:tracePt t="26134" x="6351588" y="1960563"/>
          <p14:tracePt t="26240" x="6351588" y="1971675"/>
          <p14:tracePt t="26246" x="6351588" y="1990725"/>
          <p14:tracePt t="26254" x="6351588" y="2011363"/>
          <p14:tracePt t="26258" x="6351588" y="2020888"/>
          <p14:tracePt t="26266" x="6351588" y="2041525"/>
          <p14:tracePt t="26268" x="6351588" y="2062163"/>
          <p14:tracePt t="26274" x="6351588" y="2071688"/>
          <p14:tracePt t="26276" x="6351588" y="2081213"/>
          <p14:tracePt t="26278" x="6362700" y="2101850"/>
          <p14:tracePt t="26282" x="6362700" y="2111375"/>
          <p14:tracePt t="26288" x="6362700" y="2132013"/>
          <p14:tracePt t="26292" x="6362700" y="2141538"/>
          <p14:tracePt t="26296" x="6362700" y="2152650"/>
          <p14:tracePt t="26298" x="6362700" y="2162175"/>
          <p14:tracePt t="26302" x="6362700" y="2171700"/>
          <p14:tracePt t="26306" x="6372225" y="2192338"/>
          <p14:tracePt t="26316" x="6372225" y="2212975"/>
          <p14:tracePt t="26320" x="6372225" y="2232025"/>
          <p14:tracePt t="26328" x="6372225" y="2243138"/>
          <p14:tracePt t="26332" x="6372225" y="2262188"/>
          <p14:tracePt t="26336" x="6372225" y="2282825"/>
          <p14:tracePt t="26348" x="6381750" y="2292350"/>
          <p14:tracePt t="26350" x="6392863" y="2312988"/>
          <p14:tracePt t="26358" x="6392863" y="2333625"/>
          <p14:tracePt t="26364" x="6392863" y="2343150"/>
          <p14:tracePt t="26376" x="6392863" y="2363788"/>
          <p14:tracePt t="26382" x="6392863" y="2393950"/>
          <p14:tracePt t="26390" x="6392863" y="2403475"/>
          <p14:tracePt t="26404" x="6392863" y="2424113"/>
          <p14:tracePt t="26410" x="6392863" y="2443163"/>
          <p14:tracePt t="26420" x="6392863" y="2454275"/>
          <p14:tracePt t="26434" x="6392863" y="2473325"/>
          <p14:tracePt t="26450" x="6392863" y="2484438"/>
          <p14:tracePt t="26472" x="6392863" y="2503488"/>
          <p14:tracePt t="26618" x="6402388" y="2503488"/>
          <p14:tracePt t="26630" x="6411913" y="2493963"/>
          <p14:tracePt t="26636" x="6411913" y="2473325"/>
          <p14:tracePt t="26646" x="6411913" y="2463800"/>
          <p14:tracePt t="26650" x="6411913" y="2443163"/>
          <p14:tracePt t="26654" x="6411913" y="2424113"/>
          <p14:tracePt t="26660" x="6411913" y="2413000"/>
          <p14:tracePt t="26662" x="6411913" y="2393950"/>
          <p14:tracePt t="26668" x="6411913" y="2373313"/>
          <p14:tracePt t="26670" x="6411913" y="2363788"/>
          <p14:tracePt t="26672" x="6411913" y="2343150"/>
          <p14:tracePt t="26678" x="6411913" y="2322513"/>
          <p14:tracePt t="26680" x="6411913" y="2312988"/>
          <p14:tracePt t="26682" x="6411913" y="2292350"/>
          <p14:tracePt t="26684" x="6411913" y="2273300"/>
          <p14:tracePt t="26686" x="6411913" y="2262188"/>
          <p14:tracePt t="26688" x="6411913" y="2243138"/>
          <p14:tracePt t="26692" x="6411913" y="2232025"/>
          <p14:tracePt t="26694" x="6411913" y="2212975"/>
          <p14:tracePt t="26698" x="6411913" y="2192338"/>
          <p14:tracePt t="26700" x="6411913" y="2182813"/>
          <p14:tracePt t="26704" x="6411913" y="2162175"/>
          <p14:tracePt t="26706" x="6411913" y="2141538"/>
          <p14:tracePt t="26710" x="6402388" y="2132013"/>
          <p14:tracePt t="26716" x="6402388" y="2111375"/>
          <p14:tracePt t="26720" x="6402388" y="2092325"/>
          <p14:tracePt t="26726" x="6402388" y="2081213"/>
          <p14:tracePt t="26730" x="6402388" y="2062163"/>
          <p14:tracePt t="26736" x="6402388" y="2041525"/>
          <p14:tracePt t="26746" x="6402388" y="2032000"/>
          <p14:tracePt t="26772" x="6402388" y="2011363"/>
          <p14:tracePt t="27066" x="6402388" y="2001838"/>
          <p14:tracePt t="27067" x="0" y="0"/>
        </p14:tracePtLst>
        <p14:tracePtLst>
          <p14:tracePt t="29039" x="10825163" y="3721100"/>
          <p14:tracePt t="29107" x="10825163" y="3709988"/>
          <p14:tracePt t="29130" x="10815638" y="3700463"/>
          <p14:tracePt t="29134" x="10815638" y="3690938"/>
          <p14:tracePt t="29138" x="10804525" y="3679825"/>
          <p14:tracePt t="29142" x="10795000" y="3679825"/>
          <p14:tracePt t="29146" x="10785475" y="3679825"/>
          <p14:tracePt t="29154" x="10774363" y="3670300"/>
          <p14:tracePt t="29158" x="10764838" y="3660775"/>
          <p14:tracePt t="29172" x="10755313" y="3660775"/>
          <p14:tracePt t="29184" x="10734675" y="3660775"/>
          <p14:tracePt t="29204" x="10714038" y="3660775"/>
          <p14:tracePt t="29210" x="10704513" y="3660775"/>
          <p14:tracePt t="29218" x="10683875" y="3660775"/>
          <p14:tracePt t="29228" x="10664825" y="3660775"/>
          <p14:tracePt t="29232" x="10653713" y="3660775"/>
          <p14:tracePt t="29244" x="10634663" y="3660775"/>
          <p14:tracePt t="29250" x="10614025" y="3660775"/>
          <p14:tracePt t="29254" x="10604500" y="3660775"/>
          <p14:tracePt t="29262" x="10583863" y="3660775"/>
          <p14:tracePt t="29264" x="10574338" y="3660775"/>
          <p14:tracePt t="29266" x="10563225" y="3660775"/>
          <p14:tracePt t="29268" x="10553700" y="3670300"/>
          <p14:tracePt t="29274" x="10544175" y="3670300"/>
          <p14:tracePt t="29278" x="10544175" y="3679825"/>
          <p14:tracePt t="29284" x="10523538" y="3679825"/>
          <p14:tracePt t="29288" x="10502900" y="3690938"/>
          <p14:tracePt t="29298" x="10493375" y="3700463"/>
          <p14:tracePt t="29302" x="10483850" y="3709988"/>
          <p14:tracePt t="29306" x="10472738" y="3709988"/>
          <p14:tracePt t="29310" x="10463213" y="3721100"/>
          <p14:tracePt t="29318" x="10442575" y="3730625"/>
          <p14:tracePt t="29320" x="10433050" y="3740150"/>
          <p14:tracePt t="29328" x="10423525" y="3751263"/>
          <p14:tracePt t="29336" x="10412413" y="3760788"/>
          <p14:tracePt t="29340" x="10402888" y="3770313"/>
          <p14:tracePt t="29352" x="10402888" y="3781425"/>
          <p14:tracePt t="29362" x="10402888" y="3800475"/>
          <p14:tracePt t="29370" x="10402888" y="3821113"/>
          <p14:tracePt t="29376" x="10393363" y="3821113"/>
          <p14:tracePt t="29382" x="10382250" y="3830638"/>
          <p14:tracePt t="29390" x="10382250" y="3851275"/>
          <p14:tracePt t="29402" x="10382250" y="3860800"/>
          <p14:tracePt t="29408" x="10382250" y="3881438"/>
          <p14:tracePt t="29414" x="10382250" y="3902075"/>
          <p14:tracePt t="29424" x="10382250" y="3911600"/>
          <p14:tracePt t="29430" x="10382250" y="3932238"/>
          <p14:tracePt t="29438" x="10402888" y="3941763"/>
          <p14:tracePt t="29448" x="10433050" y="3951288"/>
          <p14:tracePt t="29454" x="10442575" y="3971925"/>
          <p14:tracePt t="29456" x="10463213" y="3981450"/>
          <p14:tracePt t="29460" x="10472738" y="3992563"/>
          <p14:tracePt t="29464" x="10483850" y="4002088"/>
          <p14:tracePt t="29468" x="10483850" y="4022725"/>
          <p14:tracePt t="29472" x="10493375" y="4022725"/>
          <p14:tracePt t="29474" x="10502900" y="4032250"/>
          <p14:tracePt t="29478" x="10502900" y="4041775"/>
          <p14:tracePt t="29480" x="10514013" y="4041775"/>
          <p14:tracePt t="29482" x="10523538" y="4052888"/>
          <p14:tracePt t="29486" x="10533063" y="4062413"/>
          <p14:tracePt t="29498" x="10533063" y="4071938"/>
          <p14:tracePt t="29500" x="10544175" y="4071938"/>
          <p14:tracePt t="29508" x="10553700" y="4083050"/>
          <p14:tracePt t="29514" x="10563225" y="4092575"/>
          <p14:tracePt t="29522" x="10583863" y="4102100"/>
          <p14:tracePt t="29530" x="10604500" y="4102100"/>
          <p14:tracePt t="29534" x="10614025" y="4102100"/>
          <p14:tracePt t="29546" x="10634663" y="4102100"/>
          <p14:tracePt t="29558" x="10653713" y="4102100"/>
          <p14:tracePt t="29566" x="10664825" y="4102100"/>
          <p14:tracePt t="29574" x="10683875" y="4102100"/>
          <p14:tracePt t="29584" x="10704513" y="4102100"/>
          <p14:tracePt t="29594" x="10714038" y="4102100"/>
          <p14:tracePt t="29606" x="10734675" y="4102100"/>
          <p14:tracePt t="29610" x="10744200" y="4102100"/>
          <p14:tracePt t="29620" x="10755313" y="4102100"/>
          <p14:tracePt t="29626" x="10764838" y="4083050"/>
          <p14:tracePt t="29628" x="10785475" y="4083050"/>
          <p14:tracePt t="29632" x="10795000" y="4071938"/>
          <p14:tracePt t="29634" x="10804525" y="4052888"/>
          <p14:tracePt t="29638" x="10815638" y="4032250"/>
          <p14:tracePt t="29642" x="10825163" y="4002088"/>
          <p14:tracePt t="29644" x="10825163" y="3981450"/>
          <p14:tracePt t="29646" x="10825163" y="3962400"/>
          <p14:tracePt t="29650" x="10825163" y="3941763"/>
          <p14:tracePt t="29652" x="10825163" y="3932238"/>
          <p14:tracePt t="29654" x="10825163" y="3911600"/>
          <p14:tracePt t="29656" x="10825163" y="3890963"/>
          <p14:tracePt t="29658" x="10825163" y="3881438"/>
          <p14:tracePt t="29660" x="10825163" y="3860800"/>
          <p14:tracePt t="29662" x="10825163" y="3851275"/>
          <p14:tracePt t="29664" x="10825163" y="3830638"/>
          <p14:tracePt t="29668" x="10825163" y="3811588"/>
          <p14:tracePt t="29670" x="10825163" y="3800475"/>
          <p14:tracePt t="29674" x="10825163" y="3781425"/>
          <p14:tracePt t="29678" x="10825163" y="3760788"/>
          <p14:tracePt t="29680" x="10825163" y="3751263"/>
          <p14:tracePt t="29684" x="10825163" y="3730625"/>
          <p14:tracePt t="29688" x="10825163" y="3709988"/>
          <p14:tracePt t="29690" x="10825163" y="3700463"/>
          <p14:tracePt t="29696" x="10804525" y="3679825"/>
          <p14:tracePt t="29704" x="10795000" y="3660775"/>
          <p14:tracePt t="29706" x="10785475" y="3640138"/>
          <p14:tracePt t="29712" x="10774363" y="3630613"/>
          <p14:tracePt t="29716" x="10755313" y="3609975"/>
          <p14:tracePt t="29722" x="10734675" y="3589338"/>
          <p14:tracePt t="29724" x="10725150" y="3570288"/>
          <p14:tracePt t="29726" x="10725150" y="3559175"/>
          <p14:tracePt t="29736" x="10714038" y="3559175"/>
          <p14:tracePt t="29738" x="10704513" y="3549650"/>
          <p14:tracePt t="29756" x="10694988" y="3549650"/>
          <p14:tracePt t="29780" x="10674350" y="3549650"/>
          <p14:tracePt t="29792" x="10653713" y="3549650"/>
          <p14:tracePt t="29800" x="10644188" y="3549650"/>
          <p14:tracePt t="29810" x="10623550" y="3549650"/>
          <p14:tracePt t="29818" x="10604500" y="3549650"/>
          <p14:tracePt t="29822" x="10593388" y="3549650"/>
          <p14:tracePt t="29830" x="10574338" y="3549650"/>
          <p14:tracePt t="29836" x="10563225" y="3570288"/>
          <p14:tracePt t="29840" x="10553700" y="3570288"/>
          <p14:tracePt t="29844" x="10544175" y="3570288"/>
          <p14:tracePt t="29846" x="10533063" y="3579813"/>
          <p14:tracePt t="29852" x="10533063" y="3589338"/>
          <p14:tracePt t="29854" x="10533063" y="3600450"/>
          <p14:tracePt t="29858" x="10523538" y="3609975"/>
          <p14:tracePt t="29862" x="10514013" y="3619500"/>
          <p14:tracePt t="29866" x="10493375" y="3630613"/>
          <p14:tracePt t="29868" x="10472738" y="3640138"/>
          <p14:tracePt t="29872" x="10463213" y="3640138"/>
          <p14:tracePt t="29878" x="10463213" y="3660775"/>
          <p14:tracePt t="29881" x="10463213" y="3670300"/>
          <p14:tracePt t="29886" x="10442575" y="3679825"/>
          <p14:tracePt t="29892" x="10433050" y="3690938"/>
          <p14:tracePt t="29894" x="10433050" y="3709988"/>
          <p14:tracePt t="29898" x="10423525" y="3721100"/>
          <p14:tracePt t="29906" x="10423525" y="3740150"/>
          <p14:tracePt t="29910" x="10412413" y="3760788"/>
          <p14:tracePt t="29914" x="10402888" y="3770313"/>
          <p14:tracePt t="29920" x="10402888" y="3790950"/>
          <p14:tracePt t="29928" x="10402888" y="3811588"/>
          <p14:tracePt t="29934" x="10402888" y="3821113"/>
          <p14:tracePt t="30191" x="10402888" y="3830638"/>
          <p14:tracePt t="30192" x="0" y="0"/>
        </p14:tracePtLst>
        <p14:tracePtLst>
          <p14:tracePt t="31179" x="7599363" y="2755900"/>
          <p14:tracePt t="31321" x="7608888" y="2755900"/>
          <p14:tracePt t="31333" x="7629525" y="2755900"/>
          <p14:tracePt t="31345" x="7648575" y="2755900"/>
          <p14:tracePt t="31349" x="7659688" y="2755900"/>
          <p14:tracePt t="31363" x="7678738" y="2755900"/>
          <p14:tracePt t="31379" x="7699375" y="2755900"/>
          <p14:tracePt t="31405" x="7708900" y="2755900"/>
          <p14:tracePt t="31435" x="7729538" y="2755900"/>
          <p14:tracePt t="31443" x="7739063" y="2755900"/>
          <p14:tracePt t="31455" x="7759700" y="2755900"/>
          <p14:tracePt t="31458" x="7780338" y="2755900"/>
          <p14:tracePt t="31465" x="7789863" y="2755900"/>
          <p14:tracePt t="31470" x="7810500" y="2755900"/>
          <p14:tracePt t="31474" x="7829550" y="2755900"/>
          <p14:tracePt t="31478" x="7839075" y="2755900"/>
          <p14:tracePt t="31481" x="7859713" y="2755900"/>
          <p14:tracePt t="31488" x="7880350" y="2755900"/>
          <p14:tracePt t="31494" x="7889875" y="2755900"/>
          <p14:tracePt t="31501" x="7910513" y="2755900"/>
          <p14:tracePt t="31531" x="7929563" y="2755900"/>
          <p14:tracePt t="31703" x="7920038" y="2755900"/>
          <p14:tracePt t="31733" x="7910513" y="2755900"/>
          <p14:tracePt t="32097" x="7899400" y="2755900"/>
          <p14:tracePt t="32098" x="0" y="0"/>
        </p14:tracePtLst>
        <p14:tracePtLst>
          <p14:tracePt t="33649" x="10553700" y="4002088"/>
          <p14:tracePt t="33769" x="10574338" y="4002088"/>
          <p14:tracePt t="33781" x="10583863" y="4002088"/>
          <p14:tracePt t="33801" x="10604500" y="4002088"/>
          <p14:tracePt t="33807" x="10623550" y="4002088"/>
          <p14:tracePt t="33813" x="10634663" y="4002088"/>
          <p14:tracePt t="33823" x="10653713" y="3992563"/>
          <p14:tracePt t="33831" x="10674350" y="3981450"/>
          <p14:tracePt t="33837" x="10694988" y="3971925"/>
          <p14:tracePt t="33841" x="10704513" y="3962400"/>
          <p14:tracePt t="33851" x="10704513" y="3941763"/>
          <p14:tracePt t="33855" x="10714038" y="3941763"/>
          <p14:tracePt t="33859" x="10725150" y="3932238"/>
          <p14:tracePt t="33869" x="10725150" y="3911600"/>
          <p14:tracePt t="33877" x="10734675" y="3911600"/>
          <p14:tracePt t="33883" x="10734675" y="3902075"/>
          <p14:tracePt t="33885" x="10744200" y="3890963"/>
          <p14:tracePt t="33887" x="10764838" y="3890963"/>
          <p14:tracePt t="33903" x="10764838" y="3881438"/>
          <p14:tracePt t="33933" x="10764838" y="3871913"/>
          <p14:tracePt t="33943" x="10764838" y="3851275"/>
          <p14:tracePt t="33955" x="10764838" y="3841750"/>
          <p14:tracePt t="33963" x="10764838" y="3830638"/>
          <p14:tracePt t="34555" x="0" y="0"/>
        </p14:tracePtLst>
        <p14:tracePtLst>
          <p14:tracePt t="35707" x="6302375" y="1870075"/>
          <p14:tracePt t="35967" x="6302375" y="1881188"/>
          <p14:tracePt t="35975" x="6302375" y="1900238"/>
          <p14:tracePt t="35981" x="6302375" y="1920875"/>
          <p14:tracePt t="35989" x="6302375" y="1930400"/>
          <p14:tracePt t="35993" x="6311900" y="1951038"/>
          <p14:tracePt t="35999" x="6311900" y="1971675"/>
          <p14:tracePt t="36003" x="6311900" y="1981200"/>
          <p14:tracePt t="36007" x="6311900" y="2001838"/>
          <p14:tracePt t="36011" x="6311900" y="2020888"/>
          <p14:tracePt t="36013" x="6311900" y="2032000"/>
          <p14:tracePt t="36019" x="6311900" y="2051050"/>
          <p14:tracePt t="36023" x="6311900" y="2071688"/>
          <p14:tracePt t="36025" x="6311900" y="2081213"/>
          <p14:tracePt t="36031" x="6311900" y="2101850"/>
          <p14:tracePt t="36033" x="6311900" y="2122488"/>
          <p14:tracePt t="36039" x="6311900" y="2132013"/>
          <p14:tracePt t="36043" x="6311900" y="2152650"/>
          <p14:tracePt t="36045" x="6311900" y="2162175"/>
          <p14:tracePt t="36049" x="6321425" y="2162175"/>
          <p14:tracePt t="36053" x="6321425" y="2182813"/>
          <p14:tracePt t="36057" x="6321425" y="2192338"/>
          <p14:tracePt t="36065" x="6321425" y="2212975"/>
          <p14:tracePt t="36075" x="6321425" y="2222500"/>
          <p14:tracePt t="36079" x="6332538" y="2232025"/>
          <p14:tracePt t="36087" x="6332538" y="2243138"/>
          <p14:tracePt t="36093" x="6332538" y="2252663"/>
          <p14:tracePt t="36097" x="6332538" y="2273300"/>
          <p14:tracePt t="36103" x="6332538" y="2282825"/>
          <p14:tracePt t="36107" x="6332538" y="2292350"/>
          <p14:tracePt t="36109" x="6332538" y="2303463"/>
          <p14:tracePt t="36115" x="6342063" y="2322513"/>
          <p14:tracePt t="36127" x="6351588" y="2343150"/>
          <p14:tracePt t="36139" x="6351588" y="2352675"/>
          <p14:tracePt t="36143" x="6362700" y="2363788"/>
          <p14:tracePt t="36149" x="6372225" y="2373313"/>
          <p14:tracePt t="36157" x="6372225" y="2382838"/>
          <p14:tracePt t="36159" x="6372225" y="2393950"/>
          <p14:tracePt t="36181" x="6381750" y="2403475"/>
          <p14:tracePt t="36191" x="6381750" y="2413000"/>
          <p14:tracePt t="36399" x="6381750" y="2393950"/>
          <p14:tracePt t="36403" x="6381750" y="2382838"/>
          <p14:tracePt t="36407" x="6381750" y="2363788"/>
          <p14:tracePt t="36409" x="6381750" y="2352675"/>
          <p14:tracePt t="36415" x="6381750" y="2333625"/>
          <p14:tracePt t="36423" x="6372225" y="2312988"/>
          <p14:tracePt t="36427" x="6362700" y="2292350"/>
          <p14:tracePt t="36431" x="6362700" y="2282825"/>
          <p14:tracePt t="36433" x="6351588" y="2273300"/>
          <p14:tracePt t="36437" x="6342063" y="2262188"/>
          <p14:tracePt t="36439" x="6332538" y="2252663"/>
          <p14:tracePt t="36443" x="6332538" y="2232025"/>
          <p14:tracePt t="36449" x="6332538" y="2212975"/>
          <p14:tracePt t="36455" x="6332538" y="2201863"/>
          <p14:tracePt t="36459" x="6321425" y="2192338"/>
          <p14:tracePt t="36461" x="6311900" y="2182813"/>
          <p14:tracePt t="36469" x="6311900" y="2171700"/>
          <p14:tracePt t="36471" x="6311900" y="2152650"/>
          <p14:tracePt t="36479" x="6311900" y="2132013"/>
          <p14:tracePt t="36491" x="6311900" y="2122488"/>
          <p14:tracePt t="36495" x="6311900" y="2101850"/>
          <p14:tracePt t="36507" x="6311900" y="2081213"/>
          <p14:tracePt t="36515" x="6311900" y="2071688"/>
          <p14:tracePt t="36529" x="6311900" y="2051050"/>
          <p14:tracePt t="36539" x="6321425" y="2032000"/>
          <p14:tracePt t="36547" x="6321425" y="2020888"/>
          <p14:tracePt t="36563" x="6332538" y="2011363"/>
          <p14:tracePt t="36639" x="6332538" y="2001838"/>
          <p14:tracePt t="36795" x="6332538" y="2011363"/>
          <p14:tracePt t="36799" x="6332538" y="2020888"/>
          <p14:tracePt t="36801" x="6332538" y="2041525"/>
          <p14:tracePt t="36803" x="6332538" y="2051050"/>
          <p14:tracePt t="36805" x="6332538" y="2071688"/>
          <p14:tracePt t="36807" x="6332538" y="2092325"/>
          <p14:tracePt t="36809" x="6332538" y="2101850"/>
          <p14:tracePt t="36813" x="6332538" y="2132013"/>
          <p14:tracePt t="36815" x="6332538" y="2162175"/>
          <p14:tracePt t="36817" x="6332538" y="2182813"/>
          <p14:tracePt t="36819" x="6332538" y="2212975"/>
          <p14:tracePt t="36821" x="6332538" y="2232025"/>
          <p14:tracePt t="36823" x="6332538" y="2262188"/>
          <p14:tracePt t="36825" x="6332538" y="2282825"/>
          <p14:tracePt t="36827" x="6332538" y="2312988"/>
          <p14:tracePt t="36829" x="6332538" y="2343150"/>
          <p14:tracePt t="36831" x="6332538" y="2363788"/>
          <p14:tracePt t="36833" x="6332538" y="2393950"/>
          <p14:tracePt t="36835" x="6332538" y="2413000"/>
          <p14:tracePt t="36837" x="6332538" y="2443163"/>
          <p14:tracePt t="36839" x="6332538" y="2454275"/>
          <p14:tracePt t="36841" x="6332538" y="2484438"/>
          <p14:tracePt t="36843" x="6332538" y="2514600"/>
          <p14:tracePt t="36845" x="6332538" y="2524125"/>
          <p14:tracePt t="36847" x="6332538" y="2544763"/>
          <p14:tracePt t="36849" x="6332538" y="2574925"/>
          <p14:tracePt t="36853" x="6332538" y="2593975"/>
          <p14:tracePt t="36855" x="6332538" y="2614613"/>
          <p14:tracePt t="36857" x="6332538" y="2644775"/>
          <p14:tracePt t="36859" x="6332538" y="2654300"/>
          <p14:tracePt t="36861" x="6332538" y="2674938"/>
          <p14:tracePt t="36863" x="6332538" y="2695575"/>
          <p14:tracePt t="36865" x="6332538" y="2705100"/>
          <p14:tracePt t="36869" x="6332538" y="2725738"/>
          <p14:tracePt t="36871" x="6342063" y="2744788"/>
          <p14:tracePt t="36873" x="6351588" y="2765425"/>
          <p14:tracePt t="36883" x="6362700" y="2774950"/>
          <p14:tracePt t="36885" x="6381750" y="2786063"/>
          <p14:tracePt t="36901" x="6392863" y="2795588"/>
          <p14:tracePt t="36937" x="6392863" y="2805113"/>
          <p14:tracePt t="37115" x="6402388" y="2805113"/>
          <p14:tracePt t="37211" x="6402388" y="2795588"/>
          <p14:tracePt t="37212" x="0" y="0"/>
        </p14:tracePtLst>
        <p14:tracePtLst>
          <p14:tracePt t="38554" x="9678988" y="3800475"/>
          <p14:tracePt t="38675" x="9669463" y="3790950"/>
          <p14:tracePt t="38685" x="9648825" y="3790950"/>
          <p14:tracePt t="38689" x="9628188" y="3790950"/>
          <p14:tracePt t="38693" x="9618663" y="3790950"/>
          <p14:tracePt t="38697" x="9598025" y="3781425"/>
          <p14:tracePt t="38703" x="9578975" y="3770313"/>
          <p14:tracePt t="38705" x="9569450" y="3770313"/>
          <p14:tracePt t="38709" x="9548813" y="3770313"/>
          <p14:tracePt t="38715" x="9528175" y="3770313"/>
          <p14:tracePt t="38721" x="9518650" y="3770313"/>
          <p14:tracePt t="38729" x="9498013" y="3770313"/>
          <p14:tracePt t="38735" x="9478963" y="3770313"/>
          <p14:tracePt t="38751" x="9467850" y="3770313"/>
          <p14:tracePt t="38771" x="9458325" y="3770313"/>
          <p14:tracePt t="38775" x="9448800" y="3781425"/>
          <p14:tracePt t="38787" x="9428163" y="3800475"/>
          <p14:tracePt t="38791" x="9428163" y="3821113"/>
          <p14:tracePt t="38797" x="9428163" y="3841750"/>
          <p14:tracePt t="38801" x="9428163" y="3851275"/>
          <p14:tracePt t="38805" x="9418638" y="3860800"/>
          <p14:tracePt t="38809" x="9398000" y="3871913"/>
          <p14:tracePt t="38813" x="9388475" y="3881438"/>
          <p14:tracePt t="38821" x="9388475" y="3902075"/>
          <p14:tracePt t="38829" x="9388475" y="3921125"/>
          <p14:tracePt t="38835" x="9377363" y="3932238"/>
          <p14:tracePt t="38839" x="9377363" y="3951288"/>
          <p14:tracePt t="38843" x="9377363" y="3962400"/>
          <p14:tracePt t="38853" x="9377363" y="3981450"/>
          <p14:tracePt t="38859" x="9377363" y="4002088"/>
          <p14:tracePt t="38861" x="9367838" y="4011613"/>
          <p14:tracePt t="38863" x="9358313" y="4032250"/>
          <p14:tracePt t="38869" x="9358313" y="4052888"/>
          <p14:tracePt t="38873" x="9358313" y="4062413"/>
          <p14:tracePt t="38875" x="9358313" y="4083050"/>
          <p14:tracePt t="38881" x="9358313" y="4102100"/>
          <p14:tracePt t="38885" x="9358313" y="4113213"/>
          <p14:tracePt t="38889" x="9358313" y="4132263"/>
          <p14:tracePt t="38893" x="9358313" y="4152900"/>
          <p14:tracePt t="38903" x="9358313" y="4173538"/>
          <p14:tracePt t="38913" x="9377363" y="4192588"/>
          <p14:tracePt t="38917" x="9388475" y="4213225"/>
          <p14:tracePt t="38919" x="9398000" y="4222750"/>
          <p14:tracePt t="38931" x="9398000" y="4233863"/>
          <p14:tracePt t="38939" x="9407525" y="4243388"/>
          <p14:tracePt t="38943" x="9428163" y="4243388"/>
          <p14:tracePt t="38945" x="9428163" y="4252913"/>
          <p14:tracePt t="38953" x="9437688" y="4264025"/>
          <p14:tracePt t="38957" x="9458325" y="4264025"/>
          <p14:tracePt t="38965" x="9467850" y="4273550"/>
          <p14:tracePt t="38967" x="9488488" y="4283075"/>
          <p14:tracePt t="38973" x="9509125" y="4294188"/>
          <p14:tracePt t="38977" x="9528175" y="4294188"/>
          <p14:tracePt t="38979" x="9528175" y="4303713"/>
          <p14:tracePt t="38981" x="9539288" y="4303713"/>
          <p14:tracePt t="38983" x="9558338" y="4303713"/>
          <p14:tracePt t="38989" x="9569450" y="4313238"/>
          <p14:tracePt t="38995" x="9588500" y="4324350"/>
          <p14:tracePt t="39001" x="9609138" y="4324350"/>
          <p14:tracePt t="39003" x="9618663" y="4333875"/>
          <p14:tracePt t="39013" x="9639300" y="4343400"/>
          <p14:tracePt t="39019" x="9658350" y="4343400"/>
          <p14:tracePt t="39033" x="9669463" y="4343400"/>
          <p14:tracePt t="39045" x="9688513" y="4343400"/>
          <p14:tracePt t="39053" x="9709150" y="4343400"/>
          <p14:tracePt t="39057" x="9718675" y="4343400"/>
          <p14:tracePt t="39063" x="9739313" y="4343400"/>
          <p14:tracePt t="39071" x="9759950" y="4343400"/>
          <p14:tracePt t="39073" x="9769475" y="4343400"/>
          <p14:tracePt t="39077" x="9790113" y="4333875"/>
          <p14:tracePt t="39079" x="9809163" y="4333875"/>
          <p14:tracePt t="39083" x="9820275" y="4324350"/>
          <p14:tracePt t="39085" x="9820275" y="4313238"/>
          <p14:tracePt t="39087" x="9839325" y="4303713"/>
          <p14:tracePt t="39091" x="9869488" y="4294188"/>
          <p14:tracePt t="39095" x="9890125" y="4283075"/>
          <p14:tracePt t="39097" x="9890125" y="4273550"/>
          <p14:tracePt t="39099" x="9899650" y="4264025"/>
          <p14:tracePt t="39103" x="9910763" y="4252913"/>
          <p14:tracePt t="39109" x="9920288" y="4233863"/>
          <p14:tracePt t="39115" x="9920288" y="4213225"/>
          <p14:tracePt t="39121" x="9920288" y="4203700"/>
          <p14:tracePt t="39123" x="9920288" y="4183063"/>
          <p14:tracePt t="39127" x="9920288" y="4162425"/>
          <p14:tracePt t="39131" x="9920288" y="4152900"/>
          <p14:tracePt t="39135" x="9920288" y="4132263"/>
          <p14:tracePt t="39137" x="9920288" y="4113213"/>
          <p14:tracePt t="39141" x="9920288" y="4102100"/>
          <p14:tracePt t="39145" x="9920288" y="4083050"/>
          <p14:tracePt t="39147" x="9920288" y="4062413"/>
          <p14:tracePt t="39151" x="9920288" y="4052888"/>
          <p14:tracePt t="39155" x="9920288" y="4032250"/>
          <p14:tracePt t="39157" x="9920288" y="4022725"/>
          <p14:tracePt t="39159" x="9920288" y="4002088"/>
          <p14:tracePt t="39163" x="9920288" y="3981450"/>
          <p14:tracePt t="39167" x="9920288" y="3971925"/>
          <p14:tracePt t="39173" x="9910763" y="3951288"/>
          <p14:tracePt t="39177" x="9890125" y="3932238"/>
          <p14:tracePt t="39195" x="9880600" y="3911600"/>
          <p14:tracePt t="39201" x="9859963" y="3902075"/>
          <p14:tracePt t="39225" x="9850438" y="3902075"/>
          <p14:tracePt t="39237" x="9829800" y="3902075"/>
          <p14:tracePt t="39247" x="9820275" y="3902075"/>
          <p14:tracePt t="39253" x="9799638" y="3902075"/>
          <p14:tracePt t="39269" x="9779000" y="3902075"/>
          <p14:tracePt t="39275" x="9759950" y="3902075"/>
          <p14:tracePt t="39285" x="9739313" y="3902075"/>
          <p14:tracePt t="39287" x="9729788" y="3902075"/>
          <p14:tracePt t="39289" x="9718675" y="3890963"/>
          <p14:tracePt t="39295" x="9699625" y="3890963"/>
          <p14:tracePt t="39303" x="9669463" y="3890963"/>
          <p14:tracePt t="39307" x="9658350" y="3890963"/>
          <p14:tracePt t="39311" x="9639300" y="3890963"/>
          <p14:tracePt t="39315" x="9618663" y="3890963"/>
          <p14:tracePt t="39323" x="9609138" y="3890963"/>
          <p14:tracePt t="39325" x="9588500" y="3890963"/>
          <p14:tracePt t="39335" x="9569450" y="3890963"/>
          <p14:tracePt t="39341" x="9558338" y="3890963"/>
          <p14:tracePt t="39351" x="9539288" y="3890963"/>
          <p14:tracePt t="39365" x="9518650" y="3890963"/>
          <p14:tracePt t="39377" x="9509125" y="3890963"/>
          <p14:tracePt t="39387" x="9488488" y="3890963"/>
          <p14:tracePt t="39397" x="9478963" y="3890963"/>
          <p14:tracePt t="39409" x="9458325" y="3890963"/>
          <p14:tracePt t="39419" x="9437688" y="3890963"/>
          <p14:tracePt t="39425" x="9418638" y="3890963"/>
          <p14:tracePt t="39429" x="9407525" y="3902075"/>
          <p14:tracePt t="39439" x="9398000" y="3911600"/>
          <p14:tracePt t="39443" x="9398000" y="3921125"/>
          <p14:tracePt t="39445" x="9377363" y="3921125"/>
          <p14:tracePt t="39449" x="9358313" y="3921125"/>
          <p14:tracePt t="39455" x="9347200" y="3921125"/>
          <p14:tracePt t="39461" x="9337675" y="3932238"/>
          <p14:tracePt t="39469" x="9328150" y="3951288"/>
          <p14:tracePt t="39489" x="9307513" y="3951288"/>
          <p14:tracePt t="39501" x="9297988" y="3962400"/>
          <p14:tracePt t="39505" x="9297988" y="3981450"/>
          <p14:tracePt t="39515" x="9286875" y="3981450"/>
          <p14:tracePt t="39523" x="9277350" y="3981450"/>
          <p14:tracePt t="39531" x="9267825" y="3992563"/>
          <p14:tracePt t="39547" x="9267825" y="4011613"/>
          <p14:tracePt t="39553" x="9267825" y="4022725"/>
          <p14:tracePt t="39563" x="9267825" y="4041775"/>
          <p14:tracePt t="39569" x="9267825" y="4052888"/>
          <p14:tracePt t="39585" x="9277350" y="4052888"/>
          <p14:tracePt t="39597" x="9286875" y="4062413"/>
          <p14:tracePt t="39599" x="9286875" y="4071938"/>
          <p14:tracePt t="39611" x="9297988" y="4083050"/>
          <p14:tracePt t="39756" x="9317038" y="4083050"/>
          <p14:tracePt t="39916" x="0" y="0"/>
        </p14:tracePtLst>
        <p14:tracePtLst>
          <p14:tracePt t="64470" x="9829800" y="3821113"/>
          <p14:tracePt t="64586" x="9829800" y="3830638"/>
          <p14:tracePt t="64598" x="9829800" y="3851275"/>
          <p14:tracePt t="64604" x="9829800" y="3871913"/>
          <p14:tracePt t="64608" x="9829800" y="3881438"/>
          <p14:tracePt t="64616" x="9829800" y="3902075"/>
          <p14:tracePt t="64620" x="9829800" y="3921125"/>
          <p14:tracePt t="64626" x="9829800" y="3932238"/>
          <p14:tracePt t="64632" x="9820275" y="3951288"/>
          <p14:tracePt t="64636" x="9809163" y="3971925"/>
          <p14:tracePt t="64640" x="9809163" y="3981450"/>
          <p14:tracePt t="64646" x="9809163" y="4002088"/>
          <p14:tracePt t="64650" x="9809163" y="4032250"/>
          <p14:tracePt t="64656" x="9809163" y="4041775"/>
          <p14:tracePt t="64658" x="9809163" y="4062413"/>
          <p14:tracePt t="64664" x="9809163" y="4083050"/>
          <p14:tracePt t="64670" x="9809163" y="4092575"/>
          <p14:tracePt t="64672" x="9809163" y="4113213"/>
          <p14:tracePt t="64676" x="9809163" y="4132263"/>
          <p14:tracePt t="64680" x="9809163" y="4143375"/>
          <p14:tracePt t="64684" x="9809163" y="4162425"/>
          <p14:tracePt t="64688" x="9799638" y="4183063"/>
          <p14:tracePt t="64692" x="9799638" y="4192588"/>
          <p14:tracePt t="64696" x="9790113" y="4203700"/>
          <p14:tracePt t="64698" x="9779000" y="4222750"/>
          <p14:tracePt t="64702" x="9779000" y="4243388"/>
          <p14:tracePt t="64708" x="9769475" y="4252913"/>
          <p14:tracePt t="64712" x="9769475" y="4283075"/>
          <p14:tracePt t="64718" x="9769475" y="4294188"/>
          <p14:tracePt t="64720" x="9769475" y="4313238"/>
          <p14:tracePt t="64724" x="9769475" y="4333875"/>
          <p14:tracePt t="64728" x="9759950" y="4333875"/>
          <p14:tracePt t="64730" x="9748838" y="4354513"/>
          <p14:tracePt t="64732" x="9748838" y="4373563"/>
          <p14:tracePt t="64736" x="9739313" y="4384675"/>
          <p14:tracePt t="64740" x="9729788" y="4403725"/>
          <p14:tracePt t="64744" x="9729788" y="4424363"/>
          <p14:tracePt t="64748" x="9729788" y="4433888"/>
          <p14:tracePt t="64752" x="9729788" y="4454525"/>
          <p14:tracePt t="64758" x="9729788" y="4484688"/>
          <p14:tracePt t="64762" x="9729788" y="4494213"/>
          <p14:tracePt t="64766" x="9729788" y="4505325"/>
          <p14:tracePt t="64776" x="9718675" y="4524375"/>
          <p14:tracePt t="64798" x="9718675" y="4535488"/>
          <p14:tracePt t="64924" x="9709150" y="4535488"/>
          <p14:tracePt t="64926" x="9699625" y="4535488"/>
          <p14:tracePt t="64932" x="9699625" y="4514850"/>
          <p14:tracePt t="64934" x="9718675" y="4494213"/>
          <p14:tracePt t="64936" x="9739313" y="4484688"/>
          <p14:tracePt t="64940" x="9748838" y="4464050"/>
          <p14:tracePt t="64942" x="9759950" y="4454525"/>
          <p14:tracePt t="64944" x="9759950" y="4445000"/>
          <p14:tracePt t="64946" x="9759950" y="4433888"/>
          <p14:tracePt t="64948" x="9759950" y="4414838"/>
          <p14:tracePt t="64950" x="9759950" y="4394200"/>
          <p14:tracePt t="64952" x="9769475" y="4384675"/>
          <p14:tracePt t="64954" x="9779000" y="4364038"/>
          <p14:tracePt t="64956" x="9779000" y="4343400"/>
          <p14:tracePt t="64958" x="9779000" y="4333875"/>
          <p14:tracePt t="64960" x="9779000" y="4313238"/>
          <p14:tracePt t="64962" x="9790113" y="4294188"/>
          <p14:tracePt t="64964" x="9799638" y="4283075"/>
          <p14:tracePt t="64966" x="9799638" y="4264025"/>
          <p14:tracePt t="64970" x="9799638" y="4243388"/>
          <p14:tracePt t="64972" x="9799638" y="4233863"/>
          <p14:tracePt t="64974" x="9799638" y="4213225"/>
          <p14:tracePt t="64976" x="9799638" y="4192588"/>
          <p14:tracePt t="64980" x="9799638" y="4183063"/>
          <p14:tracePt t="64982" x="9799638" y="4162425"/>
          <p14:tracePt t="64984" x="9799638" y="4143375"/>
          <p14:tracePt t="64990" x="9799638" y="4132263"/>
          <p14:tracePt t="64994" x="9799638" y="4113213"/>
          <p14:tracePt t="64998" x="9799638" y="4102100"/>
          <p14:tracePt t="65002" x="9799638" y="4083050"/>
          <p14:tracePt t="65010" x="9799638" y="4062413"/>
          <p14:tracePt t="65016" x="9799638" y="4052888"/>
          <p14:tracePt t="65028" x="9799638" y="4032250"/>
          <p14:tracePt t="65034" x="9799638" y="4011613"/>
          <p14:tracePt t="65042" x="9799638" y="4002088"/>
          <p14:tracePt t="65046" x="9799638" y="3981450"/>
          <p14:tracePt t="65058" x="9799638" y="3962400"/>
          <p14:tracePt t="65062" x="9799638" y="3951288"/>
          <p14:tracePt t="65072" x="9799638" y="3932238"/>
          <p14:tracePt t="65076" x="9809163" y="3921125"/>
          <p14:tracePt t="65092" x="9809163" y="3902075"/>
          <p14:tracePt t="65102" x="9809163" y="3871913"/>
          <p14:tracePt t="65116" x="9809163" y="3860800"/>
          <p14:tracePt t="65118" x="9809163" y="3851275"/>
          <p14:tracePt t="65270" x="9809163" y="3860800"/>
          <p14:tracePt t="65274" x="9809163" y="3871913"/>
          <p14:tracePt t="65282" x="9809163" y="3890963"/>
          <p14:tracePt t="65286" x="9809163" y="3902075"/>
          <p14:tracePt t="65290" x="9809163" y="3921125"/>
          <p14:tracePt t="65292" x="9809163" y="3941763"/>
          <p14:tracePt t="65296" x="9809163" y="3951288"/>
          <p14:tracePt t="65298" x="9809163" y="3971925"/>
          <p14:tracePt t="65302" x="9809163" y="3992563"/>
          <p14:tracePt t="65304" x="9809163" y="4002088"/>
          <p14:tracePt t="65306" x="9809163" y="4022725"/>
          <p14:tracePt t="65308" x="9809163" y="4032250"/>
          <p14:tracePt t="65310" x="9809163" y="4052888"/>
          <p14:tracePt t="65314" x="9809163" y="4071938"/>
          <p14:tracePt t="65316" x="9809163" y="4083050"/>
          <p14:tracePt t="65320" x="9809163" y="4102100"/>
          <p14:tracePt t="65322" x="9809163" y="4113213"/>
          <p14:tracePt t="65326" x="9809163" y="4132263"/>
          <p14:tracePt t="65328" x="9809163" y="4152900"/>
          <p14:tracePt t="65332" x="9809163" y="4162425"/>
          <p14:tracePt t="65336" x="9809163" y="4183063"/>
          <p14:tracePt t="65340" x="9809163" y="4203700"/>
          <p14:tracePt t="65344" x="9809163" y="4213225"/>
          <p14:tracePt t="65350" x="9829800" y="4222750"/>
          <p14:tracePt t="65352" x="9839325" y="4233863"/>
          <p14:tracePt t="65358" x="9850438" y="4243388"/>
          <p14:tracePt t="65366" x="9850438" y="4264025"/>
          <p14:tracePt t="65378" x="9850438" y="4283075"/>
          <p14:tracePt t="65390" x="9850438" y="4294188"/>
          <p14:tracePt t="65400" x="9850438" y="4313238"/>
          <p14:tracePt t="65410" x="9850438" y="4333875"/>
          <p14:tracePt t="65412" x="9850438" y="4343400"/>
          <p14:tracePt t="65420" x="9850438" y="4364038"/>
          <p14:tracePt t="65446" x="9850438" y="4384675"/>
          <p14:tracePt t="65604" x="9859963" y="4384675"/>
          <p14:tracePt t="65610" x="9859963" y="4373563"/>
          <p14:tracePt t="65624" x="9859963" y="4354513"/>
          <p14:tracePt t="65628" x="9859963" y="4343400"/>
          <p14:tracePt t="65636" x="9859963" y="4324350"/>
          <p14:tracePt t="65646" x="9859963" y="4303713"/>
          <p14:tracePt t="65652" x="9859963" y="4294188"/>
          <p14:tracePt t="65662" x="9859963" y="4273550"/>
          <p14:tracePt t="65666" x="9859963" y="4264025"/>
          <p14:tracePt t="65672" x="9859963" y="4243388"/>
          <p14:tracePt t="65678" x="9859963" y="4222750"/>
          <p14:tracePt t="65684" x="9859963" y="4213225"/>
          <p14:tracePt t="65686" x="9859963" y="4192588"/>
          <p14:tracePt t="65694" x="9859963" y="4183063"/>
          <p14:tracePt t="65700" x="9859963" y="4162425"/>
          <p14:tracePt t="65704" x="9859963" y="4143375"/>
          <p14:tracePt t="65708" x="9859963" y="4122738"/>
          <p14:tracePt t="65712" x="9859963" y="4102100"/>
          <p14:tracePt t="65714" x="9859963" y="4083050"/>
          <p14:tracePt t="65722" x="9859963" y="4071938"/>
          <p14:tracePt t="65726" x="9859963" y="4052888"/>
          <p14:tracePt t="65730" x="9859963" y="4032250"/>
          <p14:tracePt t="65734" x="9859963" y="4022725"/>
          <p14:tracePt t="65738" x="9859963" y="4002088"/>
          <p14:tracePt t="65742" x="9859963" y="3981450"/>
          <p14:tracePt t="65746" x="9859963" y="3971925"/>
          <p14:tracePt t="65752" x="9839325" y="3951288"/>
          <p14:tracePt t="65754" x="9820275" y="3932238"/>
          <p14:tracePt t="65756" x="9820275" y="3911600"/>
          <p14:tracePt t="65760" x="9820275" y="3890963"/>
          <p14:tracePt t="65762" x="9820275" y="3871913"/>
          <p14:tracePt t="65764" x="9820275" y="3860800"/>
          <p14:tracePt t="65768" x="9820275" y="3841750"/>
          <p14:tracePt t="65772" x="9809163" y="3811588"/>
          <p14:tracePt t="65774" x="9799638" y="3790950"/>
          <p14:tracePt t="65776" x="9799638" y="3781425"/>
          <p14:tracePt t="65780" x="9799638" y="3760788"/>
          <p14:tracePt t="65784" x="9799638" y="3740150"/>
          <p14:tracePt t="65788" x="9799638" y="3730625"/>
          <p14:tracePt t="65796" x="9799638" y="3709988"/>
          <p14:tracePt t="66142" x="9799638" y="3700463"/>
          <p14:tracePt t="66143" x="0" y="0"/>
        </p14:tracePtLst>
      </p14:laserTraceLst>
    </p:ext>
    <p:ext uri="{E180D4A7-C9FB-4DFB-919C-405C955672EB}">
      <p14:showEvtLst xmlns:p14="http://schemas.microsoft.com/office/powerpoint/2010/main">
        <p14:playEvt time="39" objId="5"/>
        <p14:stopEvt time="73539"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A7C8D44-3667-46F6-9772-CC52308E2A7F}" type="slidenum">
              <a:rPr kumimoji="0" lang="en-US" smtClean="0"/>
              <a:pPr/>
              <a:t>3</a:t>
            </a:fld>
            <a:endParaRPr kumimoji="0" lang="en-US"/>
          </a:p>
        </p:txBody>
      </p:sp>
      <p:sp>
        <p:nvSpPr>
          <p:cNvPr id="8" name="Content Placeholder 7"/>
          <p:cNvSpPr>
            <a:spLocks noGrp="1"/>
          </p:cNvSpPr>
          <p:nvPr>
            <p:ph sz="quarter" idx="4294967295"/>
          </p:nvPr>
        </p:nvSpPr>
        <p:spPr>
          <a:xfrm>
            <a:off x="8077200" y="2057400"/>
            <a:ext cx="3810000" cy="2743200"/>
          </a:xfrm>
        </p:spPr>
        <p:txBody>
          <a:bodyPr>
            <a:noAutofit/>
          </a:bodyPr>
          <a:lstStyle/>
          <a:p>
            <a:pPr marL="0" indent="0">
              <a:buNone/>
            </a:pPr>
            <a:r>
              <a:rPr lang="en-US" sz="2000" dirty="0">
                <a:solidFill>
                  <a:srgbClr val="C00000"/>
                </a:solidFill>
              </a:rPr>
              <a:t>Booting Sequence:</a:t>
            </a:r>
          </a:p>
          <a:p>
            <a:pPr marL="0" indent="0">
              <a:buNone/>
            </a:pPr>
            <a:r>
              <a:rPr lang="en-US" sz="2000" b="1" dirty="0">
                <a:latin typeface="Consolas" panose="020B0609020204030204" pitchFamily="49" charset="0"/>
                <a:cs typeface="Consolas" panose="020B0609020204030204" pitchFamily="49" charset="0"/>
              </a:rPr>
              <a:t>1. </a:t>
            </a:r>
            <a:r>
              <a:rPr lang="en-US" sz="2000" dirty="0"/>
              <a:t>Read pins </a:t>
            </a:r>
            <a:r>
              <a:rPr lang="en-US" sz="2000" dirty="0">
                <a:latin typeface="Consolas" panose="020B0609020204030204" pitchFamily="49" charset="0"/>
                <a:cs typeface="Consolas" panose="020B0609020204030204" pitchFamily="49" charset="0"/>
              </a:rPr>
              <a:t>BOOT0</a:t>
            </a:r>
            <a:r>
              <a:rPr lang="en-US" sz="2000" dirty="0"/>
              <a:t> and </a:t>
            </a:r>
            <a:r>
              <a:rPr lang="en-US" sz="2000" dirty="0">
                <a:latin typeface="Consolas" panose="020B0609020204030204" pitchFamily="49" charset="0"/>
                <a:cs typeface="Consolas" panose="020B0609020204030204" pitchFamily="49" charset="0"/>
              </a:rPr>
              <a:t>BOOT1</a:t>
            </a:r>
          </a:p>
          <a:p>
            <a:pPr marL="0" indent="0">
              <a:buNone/>
            </a:pPr>
            <a:r>
              <a:rPr lang="en-US" sz="2000" dirty="0"/>
              <a:t>      and determine boot mode</a:t>
            </a: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2. </a:t>
            </a:r>
            <a:r>
              <a:rPr lang="en-US" sz="2000" dirty="0"/>
              <a:t>Fetch MSP from address  </a:t>
            </a:r>
          </a:p>
          <a:p>
            <a:pPr marL="0" indent="0">
              <a:buNone/>
            </a:pPr>
            <a:r>
              <a:rPr lang="en-US" sz="2000" dirty="0">
                <a:latin typeface="Consolas" panose="020B0609020204030204" pitchFamily="49" charset="0"/>
                <a:cs typeface="Consolas" panose="020B0609020204030204" pitchFamily="49" charset="0"/>
              </a:rPr>
              <a:t>   0x00000000</a:t>
            </a:r>
          </a:p>
          <a:p>
            <a:pPr marL="0" indent="0">
              <a:buNone/>
            </a:pPr>
            <a:r>
              <a:rPr lang="en-US" sz="2000" b="1" dirty="0">
                <a:latin typeface="Consolas" panose="020B0609020204030204" pitchFamily="49" charset="0"/>
                <a:cs typeface="Consolas" panose="020B0609020204030204" pitchFamily="49" charset="0"/>
              </a:rPr>
              <a:t>3. </a:t>
            </a:r>
            <a:r>
              <a:rPr lang="en-US" sz="2000" dirty="0"/>
              <a:t>Fetch PC from address </a:t>
            </a:r>
          </a:p>
          <a:p>
            <a:pPr marL="0" indent="0">
              <a:buNone/>
            </a:pPr>
            <a:r>
              <a:rPr lang="en-US" sz="2000" dirty="0">
                <a:latin typeface="Consolas" panose="020B0609020204030204" pitchFamily="49" charset="0"/>
                <a:cs typeface="Consolas" panose="020B0609020204030204" pitchFamily="49" charset="0"/>
              </a:rPr>
              <a:t>   0x00000004</a:t>
            </a:r>
          </a:p>
        </p:txBody>
      </p:sp>
      <p:pic>
        <p:nvPicPr>
          <p:cNvPr id="3" name="Picture 2"/>
          <p:cNvPicPr>
            <a:picLocks noChangeAspect="1"/>
          </p:cNvPicPr>
          <p:nvPr/>
        </p:nvPicPr>
        <p:blipFill>
          <a:blip r:embed="rId6"/>
          <a:stretch>
            <a:fillRect/>
          </a:stretch>
        </p:blipFill>
        <p:spPr>
          <a:xfrm>
            <a:off x="228600" y="768244"/>
            <a:ext cx="8111308" cy="5596291"/>
          </a:xfrm>
          <a:prstGeom prst="rect">
            <a:avLst/>
          </a:prstGeom>
        </p:spPr>
      </p:pic>
      <p:sp>
        <p:nvSpPr>
          <p:cNvPr id="4" name="Title 1"/>
          <p:cNvSpPr txBox="1">
            <a:spLocks/>
          </p:cNvSpPr>
          <p:nvPr/>
        </p:nvSpPr>
        <p:spPr>
          <a:xfrm>
            <a:off x="25400" y="0"/>
            <a:ext cx="10524354" cy="596179"/>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2800" dirty="0"/>
              <a:t>Booting Process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11203812"/>
      </p:ext>
    </p:extLst>
  </p:cSld>
  <p:clrMapOvr>
    <a:masterClrMapping/>
  </p:clrMapOvr>
  <mc:AlternateContent xmlns:mc="http://schemas.openxmlformats.org/markup-compatibility/2006" xmlns:p14="http://schemas.microsoft.com/office/powerpoint/2010/main">
    <mc:Choice Requires="p14">
      <p:transition spd="slow" p14:dur="2000" advTm="91472"/>
    </mc:Choice>
    <mc:Fallback xmlns="">
      <p:transition spd="slow" advTm="91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bldLst>
      <p:bldP spid="8" grpId="0" uiExpand="1" build="p"/>
    </p:bldLst>
  </p:timing>
  <p:extLst mod="1">
    <p:ext uri="{3A86A75C-4F4B-4683-9AE1-C65F6400EC91}">
      <p14:laserTraceLst xmlns:p14="http://schemas.microsoft.com/office/powerpoint/2010/main">
        <p14:tracePtLst>
          <p14:tracePt t="6669" x="2081213" y="6315075"/>
          <p14:tracePt t="6795" x="2100263" y="6315075"/>
          <p14:tracePt t="7203" x="2090738" y="6315075"/>
          <p14:tracePt t="7213" x="2060575" y="6315075"/>
          <p14:tracePt t="7239" x="2009775" y="6315075"/>
          <p14:tracePt t="7249" x="2000250" y="6315075"/>
          <p14:tracePt t="7267" x="1979613" y="6315075"/>
          <p14:tracePt t="7277" x="1960563" y="6315075"/>
          <p14:tracePt t="7326" x="1949450" y="6315075"/>
          <p14:tracePt t="7345" x="1930400" y="6324600"/>
          <p14:tracePt t="7376" x="1919288" y="6324600"/>
          <p14:tracePt t="7468" x="1909763" y="6324600"/>
          <p14:tracePt t="7545" x="1919288" y="6335713"/>
          <p14:tracePt t="7564" x="2000250" y="6335713"/>
          <p14:tracePt t="7594" x="2060575" y="6354763"/>
          <p14:tracePt t="7604" x="2070100" y="6354763"/>
          <p14:tracePt t="7622" x="2120900" y="6354763"/>
          <p14:tracePt t="7643" x="2171700" y="6354763"/>
          <p14:tracePt t="7653" x="2190750" y="6354763"/>
          <p14:tracePt t="7672" x="2241550" y="6354763"/>
          <p14:tracePt t="7682" x="2251075" y="6354763"/>
          <p14:tracePt t="7705" x="2301875" y="6354763"/>
          <p14:tracePt t="7714" x="2322513" y="6354763"/>
          <p14:tracePt t="7733" x="2332038" y="6354763"/>
          <p14:tracePt t="7753" x="2371725" y="6365875"/>
          <p14:tracePt t="8719" x="0" y="0"/>
        </p14:tracePtLst>
        <p14:tracePtLst>
          <p14:tracePt t="9751" x="4281488" y="6254750"/>
          <p14:tracePt t="9827" x="4281488" y="6245225"/>
          <p14:tracePt t="9874" x="4292600" y="6245225"/>
          <p14:tracePt t="9921" x="4311650" y="6245225"/>
          <p14:tracePt t="10000" x="4322763" y="6245225"/>
          <p14:tracePt t="10011" x="4332288" y="6245225"/>
          <p14:tracePt t="10031" x="4341813" y="6245225"/>
          <p14:tracePt t="10059" x="4352925" y="6245225"/>
          <p14:tracePt t="10096" x="4362450" y="6245225"/>
          <p14:tracePt t="10106" x="4371975" y="6245225"/>
          <p14:tracePt t="10280" x="4441825" y="6245225"/>
          <p14:tracePt t="10299" x="4552950" y="6264275"/>
          <p14:tracePt t="10310" x="4573588" y="6275388"/>
          <p14:tracePt t="10329" x="4694238" y="6294438"/>
          <p14:tracePt t="10340" x="4713288" y="6305550"/>
          <p14:tracePt t="10360" x="4814888" y="6305550"/>
          <p14:tracePt t="10360" x="4824413" y="6305550"/>
          <p14:tracePt t="10370" x="4845050" y="6305550"/>
          <p14:tracePt t="10390" x="4875213" y="6305550"/>
          <p14:tracePt t="10410" x="4914900" y="6305550"/>
          <p14:tracePt t="10420" x="4945063" y="6305550"/>
          <p14:tracePt t="10439" x="4975225" y="6305550"/>
          <p14:tracePt t="10449" x="5005388" y="6305550"/>
          <p14:tracePt t="10470" x="5045075" y="6305550"/>
          <p14:tracePt t="10498" x="5075238" y="6305550"/>
          <p14:tracePt t="10518" x="5126038" y="6305550"/>
          <p14:tracePt t="10529" x="5146675" y="6305550"/>
          <p14:tracePt t="10548" x="5207000" y="6305550"/>
          <p14:tracePt t="10558" x="5246688" y="6305550"/>
          <p14:tracePt t="10579" x="5307013" y="6284913"/>
          <p14:tracePt t="10606" x="5337175" y="6284913"/>
          <p14:tracePt t="10626" x="5367338" y="6284913"/>
          <p14:tracePt t="10655" x="5387975" y="6284913"/>
          <p14:tracePt t="10674" x="5427663" y="6284913"/>
          <p14:tracePt t="10684" x="5467350" y="6284913"/>
          <p14:tracePt t="10703" x="5527675" y="6284913"/>
          <p14:tracePt t="10714" x="5568950" y="6284913"/>
          <p14:tracePt t="10733" x="5599113" y="6284913"/>
          <p14:tracePt t="10791" x="5608638" y="6284913"/>
          <p14:tracePt t="10811" x="5648325" y="6284913"/>
          <p14:tracePt t="10830" x="5729288" y="6284913"/>
          <p14:tracePt t="10841" x="5759450" y="6284913"/>
          <p14:tracePt t="10861" x="5859463" y="6284913"/>
          <p14:tracePt t="10871" x="5889625" y="6284913"/>
          <p14:tracePt t="10890" x="5940425" y="6284913"/>
          <p14:tracePt t="10916" x="5970588" y="6284913"/>
          <p14:tracePt t="10935" x="6021388" y="6275388"/>
          <p14:tracePt t="10955" x="6051550" y="6275388"/>
          <p14:tracePt t="10965" x="6070600" y="6275388"/>
          <p14:tracePt t="10985" x="6151563" y="6275388"/>
          <p14:tracePt t="10995" x="6221413" y="6275388"/>
          <p14:tracePt t="11014" x="6351588" y="6275388"/>
          <p14:tracePt t="11035" x="6492875" y="6275388"/>
          <p14:tracePt t="11045" x="6523038" y="6275388"/>
          <p14:tracePt t="11064" x="6553200" y="6275388"/>
          <p14:tracePt t="11094" x="6592888" y="6275388"/>
          <p14:tracePt t="11122" x="6623050" y="6275388"/>
          <p14:tracePt t="11142" x="6643688" y="6275388"/>
          <p14:tracePt t="11173" x="6704013" y="6275388"/>
          <p14:tracePt t="11183" x="6743700" y="6275388"/>
          <p14:tracePt t="11202" x="6845300" y="6275388"/>
          <p14:tracePt t="11222" x="6975475" y="6275388"/>
          <p14:tracePt t="11231" x="7056438" y="6275388"/>
          <p14:tracePt t="11250" x="7135813" y="6275388"/>
          <p14:tracePt t="11260" x="7207250" y="6275388"/>
          <p14:tracePt t="11260" x="7226300" y="6275388"/>
          <p14:tracePt t="11279" x="7397750" y="6275388"/>
          <p14:tracePt t="11299" x="7608888" y="6294438"/>
          <p14:tracePt t="11309" x="7720013" y="6294438"/>
          <p14:tracePt t="11327" x="7869238" y="6294438"/>
          <p14:tracePt t="11338" x="7899400" y="6294438"/>
          <p14:tracePt t="11376" x="7920038" y="6294438"/>
          <p14:tracePt t="11905" x="7929563" y="6294438"/>
          <p14:tracePt t="11926" x="7970838" y="6294438"/>
          <p14:tracePt t="11936" x="8001000" y="6294438"/>
          <p14:tracePt t="11955" x="8061325" y="6294438"/>
          <p14:tracePt t="11965" x="8101013" y="6294438"/>
          <p14:tracePt t="11985" x="8110538" y="6294438"/>
          <p14:tracePt t="11995" x="8131175" y="6294438"/>
          <p14:tracePt t="12231" x="8151813" y="6294438"/>
          <p14:tracePt t="12251" x="8161338" y="6294438"/>
          <p14:tracePt t="12263" x="8201025" y="6294438"/>
          <p14:tracePt t="12605" x="0" y="0"/>
        </p14:tracePtLst>
        <p14:tracePtLst>
          <p14:tracePt t="13967" x="1647825" y="6003925"/>
          <p14:tracePt t="14058" x="1658938" y="6003925"/>
          <p14:tracePt t="14076" x="1689100" y="6003925"/>
          <p14:tracePt t="14095" x="1719263" y="6003925"/>
          <p14:tracePt t="14104" x="1738313" y="6003925"/>
          <p14:tracePt t="14143" x="1768475" y="6003925"/>
          <p14:tracePt t="14153" x="1789113" y="6003925"/>
          <p14:tracePt t="14173" x="1798638" y="6003925"/>
          <p14:tracePt t="14183" x="1839913" y="6003925"/>
          <p14:tracePt t="14202" x="1849438" y="6003925"/>
          <p14:tracePt t="14221" x="1889125" y="6003925"/>
          <p14:tracePt t="14249" x="1900238" y="6003925"/>
          <p14:tracePt t="14280" x="1930400" y="6003925"/>
          <p14:tracePt t="14309" x="1949450" y="6003925"/>
          <p14:tracePt t="14328" x="1970088" y="6003925"/>
          <p14:tracePt t="14376" x="1979613" y="6003925"/>
          <p14:tracePt t="14503" x="2000250" y="6003925"/>
          <p14:tracePt t="14513" x="2020888" y="6003925"/>
          <p14:tracePt t="14533" x="2051050" y="6003925"/>
          <p14:tracePt t="14561" x="2070100" y="6003925"/>
          <p14:tracePt t="14609" x="2081213" y="6003925"/>
          <p14:tracePt t="14619" x="2100263" y="6003925"/>
          <p14:tracePt t="14639" x="2130425" y="6003925"/>
          <p14:tracePt t="14658" x="2151063" y="6003925"/>
          <p14:tracePt t="14669" x="2160588" y="6003925"/>
          <p14:tracePt t="14689" x="2181225" y="6003925"/>
          <p14:tracePt t="14718" x="2190750" y="6003925"/>
          <p14:tracePt t="14737" x="2232025" y="6003925"/>
          <p14:tracePt t="14814" x="2241550" y="6003925"/>
          <p14:tracePt t="14843" x="2281238" y="6003925"/>
          <p14:tracePt t="14862" x="2292350" y="6003925"/>
          <p14:tracePt t="14892" x="2311400" y="6003925"/>
          <p14:tracePt t="14901" x="2332038" y="6003925"/>
          <p14:tracePt t="14920" x="2362200" y="6003925"/>
          <p14:tracePt t="14940" x="2371725" y="6003925"/>
          <p14:tracePt t="14950" x="2392363" y="6003925"/>
          <p14:tracePt t="14998" x="2422525" y="6003925"/>
          <p14:tracePt t="15018" x="2462213" y="6003925"/>
          <p14:tracePt t="15029" x="2492375" y="6003925"/>
          <p14:tracePt t="15049" x="2522538" y="6003925"/>
          <p14:tracePt t="15077" x="2543175" y="6003925"/>
          <p14:tracePt t="15126" x="2552700" y="6003925"/>
          <p14:tracePt t="15440" x="2573338" y="6003925"/>
          <p14:tracePt t="15890" x="2603500" y="6003925"/>
          <p14:tracePt t="15910" x="2643188" y="6003925"/>
          <p14:tracePt t="15920" x="2652713" y="6003925"/>
          <p14:tracePt t="15939" x="2724150" y="5983288"/>
          <p14:tracePt t="15949" x="2763838" y="5983288"/>
          <p14:tracePt t="15969" x="2773363" y="5983288"/>
          <p14:tracePt t="15979" x="2794000" y="5983288"/>
          <p14:tracePt t="15998" x="2824163" y="5983288"/>
          <p14:tracePt t="16018" x="2854325" y="5983288"/>
          <p14:tracePt t="16029" x="2894013" y="5983288"/>
          <p14:tracePt t="16048" x="2954338" y="5983288"/>
          <p14:tracePt t="16059" x="3005138" y="5983288"/>
          <p14:tracePt t="16059" x="3025775" y="5983288"/>
          <p14:tracePt t="16079" x="3116263" y="5983288"/>
          <p14:tracePt t="16089" x="3135313" y="5983288"/>
          <p14:tracePt t="16089" x="3146425" y="5983288"/>
          <p14:tracePt t="16108" x="3165475" y="5992813"/>
          <p14:tracePt t="16127" x="3206750" y="5992813"/>
          <p14:tracePt t="16154" x="3236913" y="5992813"/>
          <p14:tracePt t="16173" x="3267075" y="5992813"/>
          <p14:tracePt t="16183" x="3297238" y="5992813"/>
          <p14:tracePt t="16202" x="3346450" y="5992813"/>
          <p14:tracePt t="16221" x="3417888" y="5992813"/>
          <p14:tracePt t="16231" x="3467100" y="5992813"/>
          <p14:tracePt t="16251" x="3568700" y="5992813"/>
          <p14:tracePt t="16261" x="3598863" y="5992813"/>
          <p14:tracePt t="16261" x="3629025" y="5992813"/>
          <p14:tracePt t="16279" x="3698875" y="5992813"/>
          <p14:tracePt t="16298" x="3729038" y="5992813"/>
          <p14:tracePt t="16435" x="3749675" y="5992813"/>
          <p14:tracePt t="16455" x="3759200" y="5992813"/>
          <p14:tracePt t="16466" x="3779838" y="5992813"/>
          <p14:tracePt t="16485" x="3829050" y="5992813"/>
          <p14:tracePt t="16506" x="3889375" y="5992813"/>
          <p14:tracePt t="16517" x="3940175" y="5992813"/>
          <p14:tracePt t="16527" x="3979863" y="5992813"/>
          <p14:tracePt t="16545" x="4010025" y="5992813"/>
          <p14:tracePt t="16862" x="4030663" y="5992813"/>
          <p14:tracePt t="16872" x="4060825" y="5992813"/>
          <p14:tracePt t="16891" x="4130675" y="5992813"/>
          <p14:tracePt t="16901" x="4151313" y="5992813"/>
          <p14:tracePt t="16920" x="4181475" y="5992813"/>
          <p14:tracePt t="16940" x="4211638" y="5992813"/>
          <p14:tracePt t="17057" x="4232275" y="5992813"/>
          <p14:tracePt t="17076" x="4241800" y="5992813"/>
          <p14:tracePt t="17095" x="4281488" y="5992813"/>
          <p14:tracePt t="17105" x="4292600" y="5992813"/>
          <p14:tracePt t="17651" x="4302125" y="5992813"/>
          <p14:tracePt t="17693" x="0" y="0"/>
        </p14:tracePtLst>
        <p14:tracePtLst>
          <p14:tracePt t="22378" x="5749925" y="4997450"/>
          <p14:tracePt t="22514" x="5768975" y="4997450"/>
          <p14:tracePt t="22532" x="5789613" y="4997450"/>
          <p14:tracePt t="22543" x="5810250" y="4997450"/>
          <p14:tracePt t="22563" x="5829300" y="4997450"/>
          <p14:tracePt t="22592" x="5840413" y="4997450"/>
          <p14:tracePt t="22612" x="5859463" y="4997450"/>
          <p14:tracePt t="22640" x="5889625" y="4997450"/>
          <p14:tracePt t="22660" x="5910263" y="4997450"/>
          <p14:tracePt t="22670" x="5930900" y="4997450"/>
          <p14:tracePt t="22690" x="5961063" y="5006975"/>
          <p14:tracePt t="22700" x="5980113" y="5006975"/>
          <p14:tracePt t="22720" x="6000750" y="5006975"/>
          <p14:tracePt t="22730" x="6010275" y="5006975"/>
          <p14:tracePt t="22749" x="6030913" y="5006975"/>
          <p14:tracePt t="22769" x="6051550" y="5006975"/>
          <p14:tracePt t="22800" x="6081713" y="5006975"/>
          <p14:tracePt t="22810" x="6100763" y="5006975"/>
          <p14:tracePt t="22830" x="6110288" y="5018088"/>
          <p14:tracePt t="22839" x="6130925" y="5018088"/>
          <p14:tracePt t="22858" x="6170613" y="5018088"/>
          <p14:tracePt t="22878" x="6221413" y="5027613"/>
          <p14:tracePt t="22888" x="6272213" y="5037138"/>
          <p14:tracePt t="22908" x="6342063" y="5037138"/>
          <p14:tracePt t="22917" x="6351588" y="5037138"/>
          <p14:tracePt t="22936" x="6411913" y="5037138"/>
          <p14:tracePt t="22955" x="6432550" y="5037138"/>
          <p14:tracePt t="22965" x="6462713" y="5037138"/>
          <p14:tracePt t="23004" x="6502400" y="5037138"/>
          <p14:tracePt t="23034" x="6513513" y="5037138"/>
          <p14:tracePt t="23062" x="6553200" y="5037138"/>
          <p14:tracePt t="23081" x="6562725" y="5037138"/>
          <p14:tracePt t="23082" x="6583363" y="5037138"/>
          <p14:tracePt t="23092" x="6592888" y="5037138"/>
          <p14:tracePt t="23111" x="6613525" y="5037138"/>
          <p14:tracePt t="23121" x="6634163" y="5037138"/>
          <p14:tracePt t="23160" x="6664325" y="5037138"/>
          <p14:tracePt t="23658" x="6673850" y="5037138"/>
          <p14:tracePt t="23700" x="0" y="0"/>
        </p14:tracePtLst>
        <p14:tracePtLst>
          <p14:tracePt t="72675" x="5578475" y="5006975"/>
          <p14:tracePt t="72725" x="5588000" y="5006975"/>
          <p14:tracePt t="72753" x="5608638" y="5006975"/>
          <p14:tracePt t="72801" x="5618163" y="5006975"/>
          <p14:tracePt t="72830" x="5638800" y="5006975"/>
          <p14:tracePt t="72847" x="5659438" y="5006975"/>
          <p14:tracePt t="72894" x="5668963" y="5006975"/>
          <p14:tracePt t="72923" x="5689600" y="5006975"/>
          <p14:tracePt t="72962" x="5708650" y="5006975"/>
          <p14:tracePt t="73047" x="5719763" y="5006975"/>
          <p14:tracePt t="73085" x="5738813" y="5006975"/>
          <p14:tracePt t="73162" x="5749925" y="5006975"/>
          <p14:tracePt t="73211" x="5768975" y="5006975"/>
          <p14:tracePt t="73239" x="5789613" y="5006975"/>
          <p14:tracePt t="73286" x="5799138" y="5006975"/>
          <p14:tracePt t="73352" x="5819775" y="5006975"/>
          <p14:tracePt t="73428" x="5840413" y="5006975"/>
          <p14:tracePt t="73476" x="5849938" y="5006975"/>
          <p14:tracePt t="73523" x="5870575" y="5006975"/>
          <p14:tracePt t="73534" x="5880100" y="5006975"/>
          <p14:tracePt t="73552" x="5910263" y="5018088"/>
          <p14:tracePt t="73563" x="5930900" y="5018088"/>
          <p14:tracePt t="73583" x="5970588" y="5027613"/>
          <p14:tracePt t="73602" x="5991225" y="5037138"/>
          <p14:tracePt t="73631" x="6021388" y="5037138"/>
          <p14:tracePt t="73650" x="6051550" y="5037138"/>
          <p14:tracePt t="73660" x="6070600" y="5037138"/>
          <p14:tracePt t="73679" x="6100763" y="5048250"/>
          <p14:tracePt t="73689" x="6121400" y="5057775"/>
          <p14:tracePt t="73708" x="6130925" y="5057775"/>
          <p14:tracePt t="73727" x="6151563" y="5057775"/>
          <p14:tracePt t="73737" x="6170613" y="5057775"/>
          <p14:tracePt t="73762" x="6200775" y="5078413"/>
          <p14:tracePt t="73771" x="6221413" y="5078413"/>
          <p14:tracePt t="73781" x="6242050" y="5087938"/>
          <p14:tracePt t="73801" x="6281738" y="5108575"/>
          <p14:tracePt t="73819" x="6311900" y="5108575"/>
          <p14:tracePt t="73829" x="6332538" y="5118100"/>
          <p14:tracePt t="73848" x="6362700" y="5118100"/>
          <p14:tracePt t="73867" x="6392863" y="5118100"/>
          <p14:tracePt t="73877" x="6411913" y="5127625"/>
          <p14:tracePt t="73897" x="6442075" y="5138738"/>
          <p14:tracePt t="73915" x="6462713" y="5138738"/>
          <p14:tracePt t="73925" x="6483350" y="5138738"/>
          <p14:tracePt t="73946" x="6532563" y="5138738"/>
          <p14:tracePt t="73955" x="6573838" y="5159375"/>
          <p14:tracePt t="73974" x="6623050" y="5159375"/>
          <p14:tracePt t="73993" x="6673850" y="5159375"/>
          <p14:tracePt t="74003" x="6683375" y="5159375"/>
          <p14:tracePt t="74022" x="6734175" y="5159375"/>
          <p14:tracePt t="74033" x="6773863" y="5159375"/>
          <p14:tracePt t="74647" x="0" y="0"/>
        </p14:tracePtLst>
        <p14:tracePtLst>
          <p14:tracePt t="85664" x="5518150" y="5359400"/>
          <p14:tracePt t="86083" x="5527675" y="5359400"/>
          <p14:tracePt t="86102" x="5557838" y="5359400"/>
          <p14:tracePt t="86112" x="5578475" y="5359400"/>
          <p14:tracePt t="86132" x="5599113" y="5340350"/>
          <p14:tracePt t="86162" x="5629275" y="5340350"/>
          <p14:tracePt t="86181" x="5648325" y="5340350"/>
          <p14:tracePt t="86191" x="5678488" y="5340350"/>
          <p14:tracePt t="86212" x="5699125" y="5340350"/>
          <p14:tracePt t="86221" x="5719763" y="5340350"/>
          <p14:tracePt t="86240" x="5729288" y="5340350"/>
          <p14:tracePt t="86260" x="5759450" y="5340350"/>
          <p14:tracePt t="86270" x="5789613" y="5340350"/>
          <p14:tracePt t="86300" x="5810250" y="5340350"/>
          <p14:tracePt t="86319" x="5829300" y="5340350"/>
          <p14:tracePt t="86416" x="5859463" y="5340350"/>
          <p14:tracePt t="86445" x="5889625" y="5340350"/>
          <p14:tracePt t="86475" x="5940425" y="5340350"/>
          <p14:tracePt t="86503" x="5961063" y="5340350"/>
          <p14:tracePt t="86696" x="5949950" y="5340350"/>
          <p14:tracePt t="86706" x="5940425" y="5340350"/>
          <p14:tracePt t="86727" x="5889625" y="5340350"/>
          <p14:tracePt t="86737" x="5859463" y="5340350"/>
          <p14:tracePt t="86756" x="5819775" y="5340350"/>
          <p14:tracePt t="86775" x="5789613" y="5340350"/>
          <p14:tracePt t="86805" x="5780088" y="5340350"/>
          <p14:tracePt t="86835" x="5759450" y="5340350"/>
          <p14:tracePt t="86896" x="5738813" y="5340350"/>
          <p14:tracePt t="86963" x="5729288" y="5340350"/>
          <p14:tracePt t="86973" x="5719763" y="5349875"/>
          <p14:tracePt t="86993" x="5719763" y="5359400"/>
          <p14:tracePt t="87221" x="5749925" y="5359400"/>
          <p14:tracePt t="87241" x="5799138" y="5359400"/>
          <p14:tracePt t="87251" x="5819775" y="5359400"/>
          <p14:tracePt t="87317" x="5829300" y="5359400"/>
          <p14:tracePt t="87348" x="5849938" y="5359400"/>
          <p14:tracePt t="87377" x="5880100" y="5359400"/>
          <p14:tracePt t="87396" x="5900738" y="5359400"/>
          <p14:tracePt t="87415" x="5930900" y="5359400"/>
          <p14:tracePt t="87424" x="5949950" y="5359400"/>
          <p14:tracePt t="87444" x="5961063" y="5359400"/>
          <p14:tracePt t="89189" x="5970588" y="5359400"/>
          <p14:tracePt t="89231" x="0" y="0"/>
        </p14:tracePtLst>
      </p14:laserTraceLst>
    </p:ext>
    <p:ext uri="{E180D4A7-C9FB-4DFB-919C-405C955672EB}">
      <p14:showEvtLst xmlns:p14="http://schemas.microsoft.com/office/powerpoint/2010/main">
        <p14:playEvt time="38" objId="5"/>
        <p14:stopEvt time="89384"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Process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44" name="TextBox 43"/>
          <p:cNvSpPr txBox="1"/>
          <p:nvPr/>
        </p:nvSpPr>
        <p:spPr>
          <a:xfrm>
            <a:off x="40905" y="4640548"/>
            <a:ext cx="1209167" cy="307777"/>
          </a:xfrm>
          <a:prstGeom prst="rect">
            <a:avLst/>
          </a:prstGeom>
          <a:noFill/>
        </p:spPr>
        <p:txBody>
          <a:bodyPr wrap="square" rtlCol="0">
            <a:spAutoFit/>
          </a:bodyPr>
          <a:lstStyle/>
          <a:p>
            <a:pPr algn="ctr"/>
            <a:r>
              <a:rPr lang="en-GB" sz="1400" dirty="0">
                <a:latin typeface="Consolas"/>
                <a:cs typeface="Consolas"/>
              </a:rPr>
              <a:t>...</a:t>
            </a:r>
          </a:p>
        </p:txBody>
      </p:sp>
      <p:sp>
        <p:nvSpPr>
          <p:cNvPr id="68" name="Flowchart: Process 67"/>
          <p:cNvSpPr/>
          <p:nvPr/>
        </p:nvSpPr>
        <p:spPr>
          <a:xfrm>
            <a:off x="2895600" y="3719678"/>
            <a:ext cx="2521595" cy="1138727"/>
          </a:xfrm>
          <a:prstGeom prst="flowChart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Consolas" panose="020B0609020204030204" pitchFamily="49" charset="0"/>
              </a:rPr>
              <a:t>void </a:t>
            </a:r>
            <a:r>
              <a:rPr lang="en-US" sz="1400" b="1" dirty="0" err="1">
                <a:solidFill>
                  <a:schemeClr val="bg1"/>
                </a:solidFill>
                <a:latin typeface="Consolas" panose="020B0609020204030204" pitchFamily="49" charset="0"/>
              </a:rPr>
              <a:t>Reset_Handler</a:t>
            </a:r>
            <a:r>
              <a:rPr lang="en-US" sz="1400" b="1" dirty="0">
                <a:solidFill>
                  <a:schemeClr val="bg1"/>
                </a:solidFill>
                <a:latin typeface="Consolas" panose="020B0609020204030204" pitchFamily="49" charset="0"/>
              </a:rPr>
              <a:t>() {</a:t>
            </a:r>
          </a:p>
          <a:p>
            <a:r>
              <a:rPr lang="en-US" sz="1400" b="1" dirty="0">
                <a:solidFill>
                  <a:schemeClr val="bg1"/>
                </a:solidFill>
                <a:latin typeface="Consolas" panose="020B0609020204030204" pitchFamily="49" charset="0"/>
              </a:rPr>
              <a:t>  ...</a:t>
            </a:r>
          </a:p>
          <a:p>
            <a:r>
              <a:rPr lang="en-US" sz="1400" b="1" dirty="0">
                <a:solidFill>
                  <a:schemeClr val="bg1"/>
                </a:solidFill>
                <a:latin typeface="Consolas" panose="020B0609020204030204" pitchFamily="49" charset="0"/>
              </a:rPr>
              <a:t>  main();</a:t>
            </a:r>
          </a:p>
          <a:p>
            <a:r>
              <a:rPr lang="en-US" sz="1400" b="1" dirty="0">
                <a:solidFill>
                  <a:schemeClr val="bg1"/>
                </a:solidFill>
                <a:latin typeface="Consolas" panose="020B0609020204030204" pitchFamily="49" charset="0"/>
              </a:rPr>
              <a:t>  ...</a:t>
            </a:r>
          </a:p>
          <a:p>
            <a:r>
              <a:rPr lang="en-US" sz="1400" b="1" dirty="0">
                <a:solidFill>
                  <a:schemeClr val="bg1"/>
                </a:solidFill>
                <a:latin typeface="Consolas" panose="020B0609020204030204" pitchFamily="49" charset="0"/>
              </a:rPr>
              <a:t>}</a:t>
            </a:r>
          </a:p>
        </p:txBody>
      </p:sp>
      <p:sp>
        <p:nvSpPr>
          <p:cNvPr id="69" name="Rectangle 68"/>
          <p:cNvSpPr/>
          <p:nvPr/>
        </p:nvSpPr>
        <p:spPr>
          <a:xfrm>
            <a:off x="20336" y="4198953"/>
            <a:ext cx="1178528" cy="307777"/>
          </a:xfrm>
          <a:prstGeom prst="rect">
            <a:avLst/>
          </a:prstGeom>
        </p:spPr>
        <p:txBody>
          <a:bodyPr wrap="none">
            <a:spAutoFit/>
          </a:bodyPr>
          <a:lstStyle/>
          <a:p>
            <a:r>
              <a:rPr lang="en-US" sz="1400" dirty="0">
                <a:solidFill>
                  <a:srgbClr val="C00000"/>
                </a:solidFill>
                <a:latin typeface="Consolas" panose="020B0609020204030204" pitchFamily="49" charset="0"/>
              </a:rPr>
              <a:t>0x08000268</a:t>
            </a:r>
          </a:p>
        </p:txBody>
      </p:sp>
      <p:grpSp>
        <p:nvGrpSpPr>
          <p:cNvPr id="117" name="Group 116"/>
          <p:cNvGrpSpPr/>
          <p:nvPr/>
        </p:nvGrpSpPr>
        <p:grpSpPr>
          <a:xfrm>
            <a:off x="1192430" y="3483461"/>
            <a:ext cx="1245970" cy="1012339"/>
            <a:chOff x="1269503" y="4309566"/>
            <a:chExt cx="1242441" cy="1012339"/>
          </a:xfrm>
        </p:grpSpPr>
        <p:grpSp>
          <p:nvGrpSpPr>
            <p:cNvPr id="97" name="Group 96"/>
            <p:cNvGrpSpPr/>
            <p:nvPr/>
          </p:nvGrpSpPr>
          <p:grpSpPr>
            <a:xfrm>
              <a:off x="1269503" y="4679145"/>
              <a:ext cx="1242441" cy="269179"/>
              <a:chOff x="3037312" y="3957477"/>
              <a:chExt cx="307554" cy="144888"/>
            </a:xfrm>
            <a:noFill/>
          </p:grpSpPr>
          <p:sp>
            <p:nvSpPr>
              <p:cNvPr id="93" name="Freeform 92"/>
              <p:cNvSpPr/>
              <p:nvPr/>
            </p:nvSpPr>
            <p:spPr>
              <a:xfrm>
                <a:off x="3037312" y="395747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040066" y="402534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p:nvPr/>
          </p:nvCxnSpPr>
          <p:spPr>
            <a:xfrm flipH="1">
              <a:off x="2510734" y="4800399"/>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1269781" y="4448012"/>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1271677" y="4940937"/>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2509762" y="4309566"/>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1194276" y="4267200"/>
            <a:ext cx="1244557" cy="1012339"/>
            <a:chOff x="1269503" y="4309566"/>
            <a:chExt cx="1242441" cy="1012339"/>
          </a:xfrm>
        </p:grpSpPr>
        <p:grpSp>
          <p:nvGrpSpPr>
            <p:cNvPr id="119" name="Group 118"/>
            <p:cNvGrpSpPr/>
            <p:nvPr/>
          </p:nvGrpSpPr>
          <p:grpSpPr>
            <a:xfrm>
              <a:off x="1269503" y="4679145"/>
              <a:ext cx="1242441" cy="269179"/>
              <a:chOff x="3037312" y="3957477"/>
              <a:chExt cx="307554" cy="144888"/>
            </a:xfrm>
            <a:noFill/>
          </p:grpSpPr>
          <p:sp>
            <p:nvSpPr>
              <p:cNvPr id="124" name="Freeform 123"/>
              <p:cNvSpPr/>
              <p:nvPr/>
            </p:nvSpPr>
            <p:spPr>
              <a:xfrm>
                <a:off x="3037312" y="395747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040066" y="402534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0" name="Straight Connector 119"/>
            <p:cNvCxnSpPr/>
            <p:nvPr/>
          </p:nvCxnSpPr>
          <p:spPr>
            <a:xfrm flipH="1">
              <a:off x="2510734" y="4800399"/>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1269781" y="4448012"/>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1271677" y="4940937"/>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2509762" y="4309566"/>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1189263" y="2450244"/>
            <a:ext cx="1243421" cy="1012339"/>
            <a:chOff x="1269503" y="4309566"/>
            <a:chExt cx="1242441" cy="1012339"/>
          </a:xfrm>
        </p:grpSpPr>
        <p:grpSp>
          <p:nvGrpSpPr>
            <p:cNvPr id="129" name="Group 128"/>
            <p:cNvGrpSpPr/>
            <p:nvPr/>
          </p:nvGrpSpPr>
          <p:grpSpPr>
            <a:xfrm>
              <a:off x="1269503" y="4679145"/>
              <a:ext cx="1242441" cy="269179"/>
              <a:chOff x="3037312" y="3957477"/>
              <a:chExt cx="307554" cy="144888"/>
            </a:xfrm>
            <a:noFill/>
          </p:grpSpPr>
          <p:sp>
            <p:nvSpPr>
              <p:cNvPr id="134" name="Freeform 133"/>
              <p:cNvSpPr/>
              <p:nvPr/>
            </p:nvSpPr>
            <p:spPr>
              <a:xfrm>
                <a:off x="3037312" y="395747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040066" y="4025347"/>
                <a:ext cx="304800" cy="77018"/>
              </a:xfrm>
              <a:custGeom>
                <a:avLst/>
                <a:gdLst>
                  <a:gd name="connsiteX0" fmla="*/ 0 w 683846"/>
                  <a:gd name="connsiteY0" fmla="*/ 203201 h 203201"/>
                  <a:gd name="connsiteX1" fmla="*/ 234462 w 683846"/>
                  <a:gd name="connsiteY1" fmla="*/ 1 h 203201"/>
                  <a:gd name="connsiteX2" fmla="*/ 457200 w 683846"/>
                  <a:gd name="connsiteY2" fmla="*/ 199293 h 203201"/>
                  <a:gd name="connsiteX3" fmla="*/ 683846 w 683846"/>
                  <a:gd name="connsiteY3" fmla="*/ 3909 h 203201"/>
                </a:gdLst>
                <a:ahLst/>
                <a:cxnLst>
                  <a:cxn ang="0">
                    <a:pos x="connsiteX0" y="connsiteY0"/>
                  </a:cxn>
                  <a:cxn ang="0">
                    <a:pos x="connsiteX1" y="connsiteY1"/>
                  </a:cxn>
                  <a:cxn ang="0">
                    <a:pos x="connsiteX2" y="connsiteY2"/>
                  </a:cxn>
                  <a:cxn ang="0">
                    <a:pos x="connsiteX3" y="connsiteY3"/>
                  </a:cxn>
                </a:cxnLst>
                <a:rect l="l" t="t" r="r" b="b"/>
                <a:pathLst>
                  <a:path w="683846" h="203201">
                    <a:moveTo>
                      <a:pt x="0" y="203201"/>
                    </a:moveTo>
                    <a:cubicBezTo>
                      <a:pt x="79131" y="101926"/>
                      <a:pt x="158262" y="652"/>
                      <a:pt x="234462" y="1"/>
                    </a:cubicBezTo>
                    <a:cubicBezTo>
                      <a:pt x="310662" y="-650"/>
                      <a:pt x="382303" y="198642"/>
                      <a:pt x="457200" y="199293"/>
                    </a:cubicBezTo>
                    <a:cubicBezTo>
                      <a:pt x="532097" y="199944"/>
                      <a:pt x="633046" y="27355"/>
                      <a:pt x="683846" y="3909"/>
                    </a:cubicBezTo>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0" name="Straight Connector 129"/>
            <p:cNvCxnSpPr/>
            <p:nvPr/>
          </p:nvCxnSpPr>
          <p:spPr>
            <a:xfrm flipH="1">
              <a:off x="2510734" y="4800399"/>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1269781" y="4448012"/>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271677" y="4940937"/>
              <a:ext cx="1464"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2509762" y="4309566"/>
              <a:ext cx="1210" cy="38096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a:off x="60016" y="1292423"/>
            <a:ext cx="1178528" cy="307777"/>
          </a:xfrm>
          <a:prstGeom prst="rect">
            <a:avLst/>
          </a:prstGeom>
        </p:spPr>
        <p:txBody>
          <a:bodyPr wrap="none">
            <a:spAutoFit/>
          </a:bodyPr>
          <a:lstStyle/>
          <a:p>
            <a:r>
              <a:rPr lang="en-GB" sz="1400" dirty="0">
                <a:solidFill>
                  <a:srgbClr val="0000FF"/>
                </a:solidFill>
                <a:latin typeface="Consolas" panose="020B0609020204030204" pitchFamily="49" charset="0"/>
              </a:rPr>
              <a:t>0x20001BB0</a:t>
            </a:r>
            <a:endParaRPr lang="en-US" sz="1400" dirty="0">
              <a:solidFill>
                <a:srgbClr val="0000FF"/>
              </a:solidFill>
              <a:latin typeface="Consolas" panose="020B0609020204030204" pitchFamily="49" charset="0"/>
            </a:endParaRPr>
          </a:p>
        </p:txBody>
      </p:sp>
      <p:sp>
        <p:nvSpPr>
          <p:cNvPr id="51" name="TextBox 50"/>
          <p:cNvSpPr txBox="1"/>
          <p:nvPr/>
        </p:nvSpPr>
        <p:spPr>
          <a:xfrm>
            <a:off x="0" y="5105400"/>
            <a:ext cx="1209167" cy="307777"/>
          </a:xfrm>
          <a:prstGeom prst="rect">
            <a:avLst/>
          </a:prstGeom>
          <a:noFill/>
        </p:spPr>
        <p:txBody>
          <a:bodyPr wrap="square" rtlCol="0">
            <a:spAutoFit/>
          </a:bodyPr>
          <a:lstStyle/>
          <a:p>
            <a:pPr algn="ctr"/>
            <a:r>
              <a:rPr lang="en-GB" sz="1400" dirty="0">
                <a:latin typeface="Consolas"/>
                <a:cs typeface="Consolas"/>
              </a:rPr>
              <a:t>0x00000008</a:t>
            </a:r>
          </a:p>
        </p:txBody>
      </p:sp>
      <p:sp>
        <p:nvSpPr>
          <p:cNvPr id="52" name="TextBox 51"/>
          <p:cNvSpPr txBox="1"/>
          <p:nvPr/>
        </p:nvSpPr>
        <p:spPr>
          <a:xfrm>
            <a:off x="0" y="5313043"/>
            <a:ext cx="1209167" cy="307777"/>
          </a:xfrm>
          <a:prstGeom prst="rect">
            <a:avLst/>
          </a:prstGeom>
          <a:noFill/>
        </p:spPr>
        <p:txBody>
          <a:bodyPr wrap="square" rtlCol="0">
            <a:spAutoFit/>
          </a:bodyPr>
          <a:lstStyle/>
          <a:p>
            <a:pPr algn="ctr"/>
            <a:r>
              <a:rPr lang="en-GB" sz="1400" dirty="0">
                <a:solidFill>
                  <a:srgbClr val="C00000"/>
                </a:solidFill>
                <a:latin typeface="Consolas"/>
                <a:cs typeface="Consolas"/>
              </a:rPr>
              <a:t>0x00000004</a:t>
            </a:r>
          </a:p>
        </p:txBody>
      </p:sp>
      <p:sp>
        <p:nvSpPr>
          <p:cNvPr id="56" name="TextBox 55"/>
          <p:cNvSpPr txBox="1"/>
          <p:nvPr/>
        </p:nvSpPr>
        <p:spPr>
          <a:xfrm>
            <a:off x="0" y="5531479"/>
            <a:ext cx="1209167" cy="307777"/>
          </a:xfrm>
          <a:prstGeom prst="rect">
            <a:avLst/>
          </a:prstGeom>
          <a:noFill/>
        </p:spPr>
        <p:txBody>
          <a:bodyPr wrap="square" rtlCol="0">
            <a:spAutoFit/>
          </a:bodyPr>
          <a:lstStyle/>
          <a:p>
            <a:pPr algn="ctr"/>
            <a:r>
              <a:rPr lang="en-GB" sz="1400" dirty="0">
                <a:solidFill>
                  <a:srgbClr val="0000FF"/>
                </a:solidFill>
                <a:latin typeface="Consolas"/>
                <a:cs typeface="Consolas"/>
              </a:rPr>
              <a:t>0x00000000</a:t>
            </a:r>
          </a:p>
        </p:txBody>
      </p:sp>
      <p:sp>
        <p:nvSpPr>
          <p:cNvPr id="53" name="Rectangle 52"/>
          <p:cNvSpPr/>
          <p:nvPr/>
        </p:nvSpPr>
        <p:spPr>
          <a:xfrm>
            <a:off x="1196020" y="5573257"/>
            <a:ext cx="1242213" cy="217852"/>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Consolas" panose="020B0609020204030204" pitchFamily="49" charset="0"/>
              </a:rPr>
              <a:t>0x20001BB0</a:t>
            </a:r>
          </a:p>
        </p:txBody>
      </p:sp>
      <p:sp>
        <p:nvSpPr>
          <p:cNvPr id="138" name="Rectangle 137"/>
          <p:cNvSpPr/>
          <p:nvPr/>
        </p:nvSpPr>
        <p:spPr>
          <a:xfrm>
            <a:off x="1196020" y="5357447"/>
            <a:ext cx="1242380" cy="2178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Consolas" panose="020B0609020204030204" pitchFamily="49" charset="0"/>
              </a:rPr>
              <a:t>0x08000269</a:t>
            </a:r>
          </a:p>
        </p:txBody>
      </p:sp>
      <p:sp>
        <p:nvSpPr>
          <p:cNvPr id="139" name="Rectangle 138"/>
          <p:cNvSpPr/>
          <p:nvPr/>
        </p:nvSpPr>
        <p:spPr>
          <a:xfrm>
            <a:off x="1196020" y="5136481"/>
            <a:ext cx="1242213"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0000FF"/>
              </a:solidFill>
              <a:latin typeface="Consolas" panose="020B0609020204030204" pitchFamily="49" charset="0"/>
            </a:endParaRPr>
          </a:p>
        </p:txBody>
      </p:sp>
      <p:sp>
        <p:nvSpPr>
          <p:cNvPr id="148" name="Rectangle 147"/>
          <p:cNvSpPr/>
          <p:nvPr/>
        </p:nvSpPr>
        <p:spPr>
          <a:xfrm>
            <a:off x="1196780" y="4267200"/>
            <a:ext cx="1238812"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rgbClr val="C00000"/>
              </a:solidFill>
              <a:latin typeface="Consolas" panose="020B0609020204030204" pitchFamily="49" charset="0"/>
            </a:endParaRPr>
          </a:p>
        </p:txBody>
      </p:sp>
      <p:sp>
        <p:nvSpPr>
          <p:cNvPr id="157" name="Rectangle 156"/>
          <p:cNvSpPr/>
          <p:nvPr/>
        </p:nvSpPr>
        <p:spPr>
          <a:xfrm>
            <a:off x="1194276" y="3422178"/>
            <a:ext cx="1238408" cy="2214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58" name="Rectangle 157"/>
          <p:cNvSpPr/>
          <p:nvPr/>
        </p:nvSpPr>
        <p:spPr>
          <a:xfrm>
            <a:off x="1195249" y="3208965"/>
            <a:ext cx="1238836" cy="2100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59" name="Right Brace 158"/>
          <p:cNvSpPr/>
          <p:nvPr/>
        </p:nvSpPr>
        <p:spPr>
          <a:xfrm>
            <a:off x="2492938" y="4269414"/>
            <a:ext cx="175101" cy="68902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Rectangle 160"/>
          <p:cNvSpPr/>
          <p:nvPr/>
        </p:nvSpPr>
        <p:spPr>
          <a:xfrm>
            <a:off x="1189095" y="2431425"/>
            <a:ext cx="1244991"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2" name="Rectangle 161"/>
          <p:cNvSpPr/>
          <p:nvPr/>
        </p:nvSpPr>
        <p:spPr>
          <a:xfrm>
            <a:off x="1189096" y="2215615"/>
            <a:ext cx="1244991"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3" name="Rectangle 162"/>
          <p:cNvSpPr/>
          <p:nvPr/>
        </p:nvSpPr>
        <p:spPr>
          <a:xfrm>
            <a:off x="1189095" y="1994649"/>
            <a:ext cx="1244993"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5" name="Rectangle 164"/>
          <p:cNvSpPr/>
          <p:nvPr/>
        </p:nvSpPr>
        <p:spPr>
          <a:xfrm>
            <a:off x="1189262" y="1776425"/>
            <a:ext cx="1244827"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6" name="Rectangle 165"/>
          <p:cNvSpPr/>
          <p:nvPr/>
        </p:nvSpPr>
        <p:spPr>
          <a:xfrm>
            <a:off x="1189261" y="1560615"/>
            <a:ext cx="1244829"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7" name="Rectangle 166"/>
          <p:cNvSpPr/>
          <p:nvPr/>
        </p:nvSpPr>
        <p:spPr>
          <a:xfrm>
            <a:off x="1189261" y="1339649"/>
            <a:ext cx="1244825" cy="2178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Consolas" panose="020B0609020204030204" pitchFamily="49" charset="0"/>
            </a:endParaRPr>
          </a:p>
        </p:txBody>
      </p:sp>
      <p:sp>
        <p:nvSpPr>
          <p:cNvPr id="168" name="Right Brace 167"/>
          <p:cNvSpPr/>
          <p:nvPr/>
        </p:nvSpPr>
        <p:spPr>
          <a:xfrm>
            <a:off x="2477062" y="1371599"/>
            <a:ext cx="165806" cy="1277677"/>
          </a:xfrm>
          <a:prstGeom prst="righ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TextBox 168"/>
          <p:cNvSpPr txBox="1"/>
          <p:nvPr/>
        </p:nvSpPr>
        <p:spPr>
          <a:xfrm>
            <a:off x="2634228" y="1790284"/>
            <a:ext cx="676788" cy="369332"/>
          </a:xfrm>
          <a:prstGeom prst="rect">
            <a:avLst/>
          </a:prstGeom>
          <a:noFill/>
        </p:spPr>
        <p:txBody>
          <a:bodyPr wrap="none" rtlCol="0">
            <a:spAutoFit/>
          </a:bodyPr>
          <a:lstStyle/>
          <a:p>
            <a:r>
              <a:rPr lang="en-US" dirty="0">
                <a:solidFill>
                  <a:srgbClr val="0000FF"/>
                </a:solidFill>
              </a:rPr>
              <a:t>Stack</a:t>
            </a:r>
          </a:p>
        </p:txBody>
      </p:sp>
      <p:sp>
        <p:nvSpPr>
          <p:cNvPr id="195" name="TextBox 194"/>
          <p:cNvSpPr txBox="1"/>
          <p:nvPr/>
        </p:nvSpPr>
        <p:spPr>
          <a:xfrm>
            <a:off x="244192" y="5801380"/>
            <a:ext cx="802592" cy="523220"/>
          </a:xfrm>
          <a:prstGeom prst="rect">
            <a:avLst/>
          </a:prstGeom>
          <a:noFill/>
        </p:spPr>
        <p:txBody>
          <a:bodyPr wrap="none" rtlCol="0">
            <a:spAutoFit/>
          </a:bodyPr>
          <a:lstStyle/>
          <a:p>
            <a:pPr algn="ctr"/>
            <a:r>
              <a:rPr lang="en-US" sz="1400" i="1" dirty="0">
                <a:solidFill>
                  <a:srgbClr val="0070C0"/>
                </a:solidFill>
              </a:rPr>
              <a:t>Memory </a:t>
            </a:r>
          </a:p>
          <a:p>
            <a:pPr algn="ctr"/>
            <a:r>
              <a:rPr lang="en-US" sz="1400" i="1" dirty="0">
                <a:solidFill>
                  <a:srgbClr val="0070C0"/>
                </a:solidFill>
              </a:rPr>
              <a:t>address</a:t>
            </a:r>
          </a:p>
        </p:txBody>
      </p:sp>
      <p:sp>
        <p:nvSpPr>
          <p:cNvPr id="196" name="TextBox 195"/>
          <p:cNvSpPr txBox="1"/>
          <p:nvPr/>
        </p:nvSpPr>
        <p:spPr>
          <a:xfrm>
            <a:off x="1189094" y="5801380"/>
            <a:ext cx="1244991" cy="523220"/>
          </a:xfrm>
          <a:prstGeom prst="rect">
            <a:avLst/>
          </a:prstGeom>
          <a:noFill/>
        </p:spPr>
        <p:txBody>
          <a:bodyPr wrap="square" rtlCol="0">
            <a:spAutoFit/>
          </a:bodyPr>
          <a:lstStyle/>
          <a:p>
            <a:pPr algn="ctr"/>
            <a:r>
              <a:rPr lang="en-US" sz="1400" i="1" dirty="0">
                <a:solidFill>
                  <a:srgbClr val="0070C0"/>
                </a:solidFill>
              </a:rPr>
              <a:t>Memory </a:t>
            </a:r>
          </a:p>
          <a:p>
            <a:pPr algn="ctr"/>
            <a:r>
              <a:rPr lang="en-US" sz="1400" i="1" dirty="0">
                <a:solidFill>
                  <a:srgbClr val="0070C0"/>
                </a:solidFill>
              </a:rPr>
              <a:t>content</a:t>
            </a:r>
          </a:p>
        </p:txBody>
      </p:sp>
      <p:cxnSp>
        <p:nvCxnSpPr>
          <p:cNvPr id="200" name="Straight Arrow Connector 199"/>
          <p:cNvCxnSpPr>
            <a:stCxn id="53" idx="3"/>
            <a:endCxn id="106" idx="1"/>
          </p:cNvCxnSpPr>
          <p:nvPr/>
        </p:nvCxnSpPr>
        <p:spPr>
          <a:xfrm flipV="1">
            <a:off x="2438233" y="5588637"/>
            <a:ext cx="3967162" cy="93546"/>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4716102" y="5327633"/>
            <a:ext cx="1330429" cy="307777"/>
          </a:xfrm>
          <a:prstGeom prst="rect">
            <a:avLst/>
          </a:prstGeom>
          <a:noFill/>
        </p:spPr>
        <p:txBody>
          <a:bodyPr wrap="none" rtlCol="0">
            <a:spAutoFit/>
          </a:bodyPr>
          <a:lstStyle/>
          <a:p>
            <a:r>
              <a:rPr lang="en-US" sz="1400" b="1" dirty="0">
                <a:solidFill>
                  <a:srgbClr val="0000FF"/>
                </a:solidFill>
              </a:rPr>
              <a:t>Initialize MSP</a:t>
            </a:r>
          </a:p>
        </p:txBody>
      </p:sp>
      <p:cxnSp>
        <p:nvCxnSpPr>
          <p:cNvPr id="204" name="Straight Arrow Connector 203"/>
          <p:cNvCxnSpPr/>
          <p:nvPr/>
        </p:nvCxnSpPr>
        <p:spPr>
          <a:xfrm>
            <a:off x="2438400" y="5488929"/>
            <a:ext cx="3967330" cy="74778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6443283" y="6093986"/>
            <a:ext cx="1200585" cy="307777"/>
          </a:xfrm>
          <a:prstGeom prst="rect">
            <a:avLst/>
          </a:prstGeom>
          <a:noFill/>
        </p:spPr>
        <p:txBody>
          <a:bodyPr wrap="none" rtlCol="0">
            <a:spAutoFit/>
          </a:bodyPr>
          <a:lstStyle/>
          <a:p>
            <a:r>
              <a:rPr lang="en-US" sz="1400" b="1" dirty="0">
                <a:solidFill>
                  <a:srgbClr val="C00000"/>
                </a:solidFill>
              </a:rPr>
              <a:t>Initialize PC</a:t>
            </a:r>
          </a:p>
        </p:txBody>
      </p:sp>
      <p:grpSp>
        <p:nvGrpSpPr>
          <p:cNvPr id="4" name="Group 3"/>
          <p:cNvGrpSpPr/>
          <p:nvPr/>
        </p:nvGrpSpPr>
        <p:grpSpPr>
          <a:xfrm>
            <a:off x="2438400" y="5036283"/>
            <a:ext cx="3352800" cy="430090"/>
            <a:chOff x="2438400" y="5036283"/>
            <a:chExt cx="3352800" cy="430090"/>
          </a:xfrm>
        </p:grpSpPr>
        <p:sp>
          <p:nvSpPr>
            <p:cNvPr id="203" name="Rectangle 202"/>
            <p:cNvSpPr/>
            <p:nvPr/>
          </p:nvSpPr>
          <p:spPr>
            <a:xfrm>
              <a:off x="3195741" y="5036283"/>
              <a:ext cx="259545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rPr>
                <a:t>Bit </a:t>
              </a:r>
              <a:r>
                <a:rPr lang="en-US" sz="1400" dirty="0">
                  <a:solidFill>
                    <a:schemeClr val="tx1"/>
                  </a:solidFill>
                  <a:latin typeface="Consolas"/>
                  <a:cs typeface="Consolas"/>
                </a:rPr>
                <a:t>0</a:t>
              </a:r>
              <a:r>
                <a:rPr lang="en-US" sz="1400" dirty="0">
                  <a:solidFill>
                    <a:schemeClr val="tx1"/>
                  </a:solidFill>
                </a:rPr>
                <a:t> is </a:t>
              </a:r>
              <a:r>
                <a:rPr lang="en-US" sz="1400" dirty="0">
                  <a:solidFill>
                    <a:schemeClr val="tx1"/>
                  </a:solidFill>
                  <a:latin typeface="Consolas"/>
                  <a:cs typeface="Consolas"/>
                </a:rPr>
                <a:t>1</a:t>
              </a:r>
              <a:r>
                <a:rPr lang="en-US" sz="1400" dirty="0">
                  <a:solidFill>
                    <a:schemeClr val="tx1"/>
                  </a:solidFill>
                </a:rPr>
                <a:t>, indicating Thumb state.</a:t>
              </a:r>
            </a:p>
          </p:txBody>
        </p:sp>
        <p:cxnSp>
          <p:nvCxnSpPr>
            <p:cNvPr id="208" name="Straight Arrow Connector 207"/>
            <p:cNvCxnSpPr>
              <a:stCxn id="138" idx="3"/>
              <a:endCxn id="203" idx="1"/>
            </p:cNvCxnSpPr>
            <p:nvPr/>
          </p:nvCxnSpPr>
          <p:spPr>
            <a:xfrm flipV="1">
              <a:off x="2438400" y="5190172"/>
              <a:ext cx="757341" cy="2762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p:cNvCxnSpPr>
            <a:stCxn id="159" idx="1"/>
            <a:endCxn id="68" idx="1"/>
          </p:cNvCxnSpPr>
          <p:nvPr/>
        </p:nvCxnSpPr>
        <p:spPr>
          <a:xfrm flipV="1">
            <a:off x="2668039" y="4289042"/>
            <a:ext cx="227561" cy="3248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4397" y="3137939"/>
            <a:ext cx="1178528" cy="307777"/>
          </a:xfrm>
          <a:prstGeom prst="rect">
            <a:avLst/>
          </a:prstGeom>
        </p:spPr>
        <p:txBody>
          <a:bodyPr wrap="none">
            <a:spAutoFit/>
          </a:bodyPr>
          <a:lstStyle/>
          <a:p>
            <a:r>
              <a:rPr lang="en-US" sz="1400" dirty="0">
                <a:solidFill>
                  <a:srgbClr val="C00000"/>
                </a:solidFill>
                <a:latin typeface="Consolas" panose="020B0609020204030204" pitchFamily="49" charset="0"/>
              </a:rPr>
              <a:t>0x08001384</a:t>
            </a:r>
          </a:p>
        </p:txBody>
      </p:sp>
      <p:sp>
        <p:nvSpPr>
          <p:cNvPr id="71" name="Right Brace 70"/>
          <p:cNvSpPr/>
          <p:nvPr/>
        </p:nvSpPr>
        <p:spPr>
          <a:xfrm>
            <a:off x="2503184" y="3208965"/>
            <a:ext cx="175101" cy="68902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Flowchart: Process 71"/>
          <p:cNvSpPr/>
          <p:nvPr/>
        </p:nvSpPr>
        <p:spPr>
          <a:xfrm>
            <a:off x="2895600" y="2750644"/>
            <a:ext cx="1664058" cy="732817"/>
          </a:xfrm>
          <a:prstGeom prst="flowChart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Consolas" panose="020B0609020204030204" pitchFamily="49" charset="0"/>
              </a:rPr>
              <a:t>void main() {</a:t>
            </a:r>
          </a:p>
          <a:p>
            <a:r>
              <a:rPr lang="en-US" sz="1400" b="1" dirty="0">
                <a:solidFill>
                  <a:schemeClr val="bg1"/>
                </a:solidFill>
                <a:latin typeface="Consolas" panose="020B0609020204030204" pitchFamily="49" charset="0"/>
              </a:rPr>
              <a:t>  ...</a:t>
            </a:r>
          </a:p>
          <a:p>
            <a:r>
              <a:rPr lang="en-US" sz="1400" b="1" dirty="0">
                <a:solidFill>
                  <a:schemeClr val="bg1"/>
                </a:solidFill>
                <a:latin typeface="Consolas" panose="020B0609020204030204" pitchFamily="49" charset="0"/>
              </a:rPr>
              <a:t>}</a:t>
            </a:r>
          </a:p>
        </p:txBody>
      </p:sp>
      <p:cxnSp>
        <p:nvCxnSpPr>
          <p:cNvPr id="73" name="Straight Arrow Connector 72"/>
          <p:cNvCxnSpPr>
            <a:stCxn id="71" idx="1"/>
            <a:endCxn id="72" idx="1"/>
          </p:cNvCxnSpPr>
          <p:nvPr/>
        </p:nvCxnSpPr>
        <p:spPr>
          <a:xfrm flipV="1">
            <a:off x="2678285" y="3117053"/>
            <a:ext cx="217315" cy="43642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402809" y="1226000"/>
            <a:ext cx="2664296" cy="5172781"/>
            <a:chOff x="6228184" y="1203484"/>
            <a:chExt cx="2664296" cy="5745722"/>
          </a:xfrm>
        </p:grpSpPr>
        <p:sp>
          <p:nvSpPr>
            <p:cNvPr id="75" name="Rectangle 74"/>
            <p:cNvSpPr/>
            <p:nvPr/>
          </p:nvSpPr>
          <p:spPr>
            <a:xfrm>
              <a:off x="6228184" y="406720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76" name="TextBox 75"/>
            <p:cNvSpPr txBox="1"/>
            <p:nvPr/>
          </p:nvSpPr>
          <p:spPr>
            <a:xfrm>
              <a:off x="7524328" y="4067200"/>
              <a:ext cx="1368152" cy="338554"/>
            </a:xfrm>
            <a:prstGeom prst="rect">
              <a:avLst/>
            </a:prstGeom>
            <a:noFill/>
          </p:spPr>
          <p:txBody>
            <a:bodyPr wrap="square" rtlCol="0">
              <a:spAutoFit/>
            </a:bodyPr>
            <a:lstStyle/>
            <a:p>
              <a:r>
                <a:rPr lang="en-GB" sz="1600" dirty="0">
                  <a:latin typeface="Consolas"/>
                  <a:cs typeface="Consolas"/>
                </a:rPr>
                <a:t>R8</a:t>
              </a:r>
            </a:p>
          </p:txBody>
        </p:sp>
        <p:sp>
          <p:nvSpPr>
            <p:cNvPr id="77" name="TextBox 76"/>
            <p:cNvSpPr txBox="1"/>
            <p:nvPr/>
          </p:nvSpPr>
          <p:spPr>
            <a:xfrm>
              <a:off x="7524328" y="4427240"/>
              <a:ext cx="1368152" cy="338554"/>
            </a:xfrm>
            <a:prstGeom prst="rect">
              <a:avLst/>
            </a:prstGeom>
            <a:noFill/>
          </p:spPr>
          <p:txBody>
            <a:bodyPr wrap="square" rtlCol="0">
              <a:spAutoFit/>
            </a:bodyPr>
            <a:lstStyle/>
            <a:p>
              <a:r>
                <a:rPr lang="en-GB" sz="1600" dirty="0">
                  <a:latin typeface="Consolas"/>
                  <a:cs typeface="Consolas"/>
                </a:rPr>
                <a:t>R9</a:t>
              </a:r>
            </a:p>
          </p:txBody>
        </p:sp>
        <p:sp>
          <p:nvSpPr>
            <p:cNvPr id="78" name="TextBox 77"/>
            <p:cNvSpPr txBox="1"/>
            <p:nvPr/>
          </p:nvSpPr>
          <p:spPr>
            <a:xfrm>
              <a:off x="7524328" y="2987080"/>
              <a:ext cx="1368152" cy="338554"/>
            </a:xfrm>
            <a:prstGeom prst="rect">
              <a:avLst/>
            </a:prstGeom>
            <a:noFill/>
          </p:spPr>
          <p:txBody>
            <a:bodyPr wrap="square" rtlCol="0">
              <a:spAutoFit/>
            </a:bodyPr>
            <a:lstStyle/>
            <a:p>
              <a:r>
                <a:rPr lang="en-GB" sz="1600" dirty="0">
                  <a:latin typeface="Consolas"/>
                  <a:cs typeface="Consolas"/>
                </a:rPr>
                <a:t>R5</a:t>
              </a:r>
            </a:p>
          </p:txBody>
        </p:sp>
        <p:sp>
          <p:nvSpPr>
            <p:cNvPr id="79" name="Rectangle 78"/>
            <p:cNvSpPr/>
            <p:nvPr/>
          </p:nvSpPr>
          <p:spPr>
            <a:xfrm>
              <a:off x="6228184" y="442724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80" name="Rectangle 79"/>
            <p:cNvSpPr/>
            <p:nvPr/>
          </p:nvSpPr>
          <p:spPr>
            <a:xfrm>
              <a:off x="6228184" y="298708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81" name="Rectangle 80"/>
            <p:cNvSpPr/>
            <p:nvPr/>
          </p:nvSpPr>
          <p:spPr>
            <a:xfrm>
              <a:off x="6228184" y="478728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82" name="Rectangle 81"/>
            <p:cNvSpPr/>
            <p:nvPr/>
          </p:nvSpPr>
          <p:spPr>
            <a:xfrm>
              <a:off x="6228184" y="370716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83" name="TextBox 82"/>
            <p:cNvSpPr txBox="1"/>
            <p:nvPr/>
          </p:nvSpPr>
          <p:spPr>
            <a:xfrm>
              <a:off x="7524328" y="3707160"/>
              <a:ext cx="1368152" cy="338554"/>
            </a:xfrm>
            <a:prstGeom prst="rect">
              <a:avLst/>
            </a:prstGeom>
            <a:noFill/>
          </p:spPr>
          <p:txBody>
            <a:bodyPr wrap="square" rtlCol="0">
              <a:spAutoFit/>
            </a:bodyPr>
            <a:lstStyle/>
            <a:p>
              <a:r>
                <a:rPr lang="en-GB" sz="1600" dirty="0">
                  <a:latin typeface="Consolas"/>
                  <a:cs typeface="Consolas"/>
                </a:rPr>
                <a:t>R7</a:t>
              </a:r>
            </a:p>
          </p:txBody>
        </p:sp>
        <p:sp>
          <p:nvSpPr>
            <p:cNvPr id="84" name="TextBox 83"/>
            <p:cNvSpPr txBox="1"/>
            <p:nvPr/>
          </p:nvSpPr>
          <p:spPr>
            <a:xfrm>
              <a:off x="7524328" y="4787280"/>
              <a:ext cx="1368152" cy="338554"/>
            </a:xfrm>
            <a:prstGeom prst="rect">
              <a:avLst/>
            </a:prstGeom>
            <a:noFill/>
          </p:spPr>
          <p:txBody>
            <a:bodyPr wrap="square" rtlCol="0">
              <a:spAutoFit/>
            </a:bodyPr>
            <a:lstStyle/>
            <a:p>
              <a:r>
                <a:rPr lang="en-GB" sz="1600" dirty="0">
                  <a:latin typeface="Consolas"/>
                  <a:cs typeface="Consolas"/>
                </a:rPr>
                <a:t>R10</a:t>
              </a:r>
            </a:p>
          </p:txBody>
        </p:sp>
        <p:sp>
          <p:nvSpPr>
            <p:cNvPr id="85" name="TextBox 84"/>
            <p:cNvSpPr txBox="1"/>
            <p:nvPr/>
          </p:nvSpPr>
          <p:spPr>
            <a:xfrm>
              <a:off x="7524328" y="5147320"/>
              <a:ext cx="1368152" cy="338554"/>
            </a:xfrm>
            <a:prstGeom prst="rect">
              <a:avLst/>
            </a:prstGeom>
            <a:noFill/>
          </p:spPr>
          <p:txBody>
            <a:bodyPr wrap="square" rtlCol="0">
              <a:spAutoFit/>
            </a:bodyPr>
            <a:lstStyle/>
            <a:p>
              <a:r>
                <a:rPr lang="en-GB" sz="1600" dirty="0">
                  <a:latin typeface="Consolas"/>
                  <a:cs typeface="Consolas"/>
                </a:rPr>
                <a:t>R11</a:t>
              </a:r>
            </a:p>
          </p:txBody>
        </p:sp>
        <p:sp>
          <p:nvSpPr>
            <p:cNvPr id="86" name="Rectangle 85"/>
            <p:cNvSpPr/>
            <p:nvPr/>
          </p:nvSpPr>
          <p:spPr>
            <a:xfrm>
              <a:off x="6228184" y="1203484"/>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7" name="TextBox 86"/>
            <p:cNvSpPr txBox="1"/>
            <p:nvPr/>
          </p:nvSpPr>
          <p:spPr>
            <a:xfrm>
              <a:off x="7524328" y="1203484"/>
              <a:ext cx="1368152" cy="338554"/>
            </a:xfrm>
            <a:prstGeom prst="rect">
              <a:avLst/>
            </a:prstGeom>
            <a:noFill/>
          </p:spPr>
          <p:txBody>
            <a:bodyPr wrap="square" rtlCol="0">
              <a:spAutoFit/>
            </a:bodyPr>
            <a:lstStyle/>
            <a:p>
              <a:r>
                <a:rPr lang="en-GB" sz="1600" dirty="0">
                  <a:latin typeface="Consolas"/>
                  <a:cs typeface="Consolas"/>
                </a:rPr>
                <a:t>R0</a:t>
              </a:r>
            </a:p>
          </p:txBody>
        </p:sp>
        <p:sp>
          <p:nvSpPr>
            <p:cNvPr id="88" name="Rectangle 87"/>
            <p:cNvSpPr/>
            <p:nvPr/>
          </p:nvSpPr>
          <p:spPr>
            <a:xfrm>
              <a:off x="6228184" y="1563524"/>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endParaRPr>
            </a:p>
          </p:txBody>
        </p:sp>
        <p:sp>
          <p:nvSpPr>
            <p:cNvPr id="89" name="Rectangle 88"/>
            <p:cNvSpPr/>
            <p:nvPr/>
          </p:nvSpPr>
          <p:spPr>
            <a:xfrm>
              <a:off x="6228184" y="1923564"/>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90" name="TextBox 89"/>
            <p:cNvSpPr txBox="1"/>
            <p:nvPr/>
          </p:nvSpPr>
          <p:spPr>
            <a:xfrm>
              <a:off x="7524328" y="1563524"/>
              <a:ext cx="1368152" cy="338554"/>
            </a:xfrm>
            <a:prstGeom prst="rect">
              <a:avLst/>
            </a:prstGeom>
            <a:noFill/>
          </p:spPr>
          <p:txBody>
            <a:bodyPr wrap="square" rtlCol="0">
              <a:spAutoFit/>
            </a:bodyPr>
            <a:lstStyle/>
            <a:p>
              <a:r>
                <a:rPr lang="en-GB" sz="1600" dirty="0">
                  <a:latin typeface="Consolas"/>
                  <a:cs typeface="Consolas"/>
                </a:rPr>
                <a:t>R1</a:t>
              </a:r>
            </a:p>
          </p:txBody>
        </p:sp>
        <p:sp>
          <p:nvSpPr>
            <p:cNvPr id="91" name="TextBox 90"/>
            <p:cNvSpPr txBox="1"/>
            <p:nvPr/>
          </p:nvSpPr>
          <p:spPr>
            <a:xfrm>
              <a:off x="7524328" y="1923564"/>
              <a:ext cx="1368152" cy="338554"/>
            </a:xfrm>
            <a:prstGeom prst="rect">
              <a:avLst/>
            </a:prstGeom>
            <a:noFill/>
          </p:spPr>
          <p:txBody>
            <a:bodyPr wrap="square" rtlCol="0">
              <a:spAutoFit/>
            </a:bodyPr>
            <a:lstStyle/>
            <a:p>
              <a:r>
                <a:rPr lang="en-GB" sz="1600" dirty="0">
                  <a:latin typeface="Consolas"/>
                  <a:cs typeface="Consolas"/>
                </a:rPr>
                <a:t>R2</a:t>
              </a:r>
            </a:p>
          </p:txBody>
        </p:sp>
        <p:sp>
          <p:nvSpPr>
            <p:cNvPr id="92" name="Rectangle 91"/>
            <p:cNvSpPr/>
            <p:nvPr/>
          </p:nvSpPr>
          <p:spPr>
            <a:xfrm>
              <a:off x="6228184" y="226700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rgbClr val="000000"/>
                </a:solidFill>
                <a:latin typeface="Consolas" pitchFamily="49" charset="0"/>
                <a:cs typeface="Consolas" pitchFamily="49" charset="0"/>
              </a:endParaRPr>
            </a:p>
          </p:txBody>
        </p:sp>
        <p:sp>
          <p:nvSpPr>
            <p:cNvPr id="94" name="TextBox 93"/>
            <p:cNvSpPr txBox="1"/>
            <p:nvPr/>
          </p:nvSpPr>
          <p:spPr>
            <a:xfrm>
              <a:off x="7524328" y="2267000"/>
              <a:ext cx="1368152" cy="338554"/>
            </a:xfrm>
            <a:prstGeom prst="rect">
              <a:avLst/>
            </a:prstGeom>
            <a:noFill/>
          </p:spPr>
          <p:txBody>
            <a:bodyPr wrap="square" rtlCol="0">
              <a:spAutoFit/>
            </a:bodyPr>
            <a:lstStyle/>
            <a:p>
              <a:r>
                <a:rPr lang="en-GB" sz="1600" dirty="0">
                  <a:latin typeface="Consolas"/>
                  <a:cs typeface="Consolas"/>
                </a:rPr>
                <a:t>R3</a:t>
              </a:r>
            </a:p>
          </p:txBody>
        </p:sp>
        <p:sp>
          <p:nvSpPr>
            <p:cNvPr id="95" name="TextBox 94"/>
            <p:cNvSpPr txBox="1"/>
            <p:nvPr/>
          </p:nvSpPr>
          <p:spPr>
            <a:xfrm>
              <a:off x="7524328" y="2627040"/>
              <a:ext cx="1368152" cy="338554"/>
            </a:xfrm>
            <a:prstGeom prst="rect">
              <a:avLst/>
            </a:prstGeom>
            <a:noFill/>
          </p:spPr>
          <p:txBody>
            <a:bodyPr wrap="square" rtlCol="0">
              <a:spAutoFit/>
            </a:bodyPr>
            <a:lstStyle/>
            <a:p>
              <a:r>
                <a:rPr lang="en-GB" sz="1600" dirty="0">
                  <a:latin typeface="Consolas"/>
                  <a:cs typeface="Consolas"/>
                </a:rPr>
                <a:t>R4</a:t>
              </a:r>
            </a:p>
          </p:txBody>
        </p:sp>
        <p:sp>
          <p:nvSpPr>
            <p:cNvPr id="98" name="Rectangle 97"/>
            <p:cNvSpPr/>
            <p:nvPr/>
          </p:nvSpPr>
          <p:spPr>
            <a:xfrm>
              <a:off x="6228184" y="262704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onsolas" pitchFamily="49" charset="0"/>
                <a:cs typeface="Consolas" pitchFamily="49" charset="0"/>
              </a:endParaRPr>
            </a:p>
          </p:txBody>
        </p:sp>
        <p:sp>
          <p:nvSpPr>
            <p:cNvPr id="99" name="Rectangle 98"/>
            <p:cNvSpPr/>
            <p:nvPr/>
          </p:nvSpPr>
          <p:spPr>
            <a:xfrm>
              <a:off x="6232779" y="550736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100" name="Rectangle 99"/>
            <p:cNvSpPr/>
            <p:nvPr/>
          </p:nvSpPr>
          <p:spPr>
            <a:xfrm>
              <a:off x="6228184" y="334712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101" name="TextBox 100"/>
            <p:cNvSpPr txBox="1"/>
            <p:nvPr/>
          </p:nvSpPr>
          <p:spPr>
            <a:xfrm>
              <a:off x="7524328" y="3347120"/>
              <a:ext cx="1368152" cy="338554"/>
            </a:xfrm>
            <a:prstGeom prst="rect">
              <a:avLst/>
            </a:prstGeom>
            <a:noFill/>
          </p:spPr>
          <p:txBody>
            <a:bodyPr wrap="square" rtlCol="0">
              <a:spAutoFit/>
            </a:bodyPr>
            <a:lstStyle/>
            <a:p>
              <a:r>
                <a:rPr lang="en-GB" sz="1600" dirty="0">
                  <a:latin typeface="Consolas"/>
                  <a:cs typeface="Consolas"/>
                </a:rPr>
                <a:t>R6</a:t>
              </a:r>
            </a:p>
          </p:txBody>
        </p:sp>
        <p:sp>
          <p:nvSpPr>
            <p:cNvPr id="103" name="TextBox 102"/>
            <p:cNvSpPr txBox="1"/>
            <p:nvPr/>
          </p:nvSpPr>
          <p:spPr>
            <a:xfrm>
              <a:off x="7524328" y="5507360"/>
              <a:ext cx="1368152" cy="338554"/>
            </a:xfrm>
            <a:prstGeom prst="rect">
              <a:avLst/>
            </a:prstGeom>
            <a:noFill/>
          </p:spPr>
          <p:txBody>
            <a:bodyPr wrap="square" rtlCol="0">
              <a:spAutoFit/>
            </a:bodyPr>
            <a:lstStyle/>
            <a:p>
              <a:r>
                <a:rPr lang="en-GB" sz="1600" dirty="0">
                  <a:latin typeface="Consolas"/>
                  <a:cs typeface="Consolas"/>
                </a:rPr>
                <a:t>R12</a:t>
              </a:r>
            </a:p>
          </p:txBody>
        </p:sp>
        <p:sp>
          <p:nvSpPr>
            <p:cNvPr id="106" name="Rectangle 105"/>
            <p:cNvSpPr/>
            <p:nvPr/>
          </p:nvSpPr>
          <p:spPr>
            <a:xfrm>
              <a:off x="6230770" y="5869310"/>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b="1" dirty="0">
                <a:solidFill>
                  <a:srgbClr val="0000FF"/>
                </a:solidFill>
                <a:latin typeface="Consolas" panose="020B0609020204030204" pitchFamily="49" charset="0"/>
                <a:cs typeface="Consolas" panose="020B0609020204030204" pitchFamily="49" charset="0"/>
              </a:endParaRPr>
            </a:p>
          </p:txBody>
        </p:sp>
        <p:sp>
          <p:nvSpPr>
            <p:cNvPr id="108" name="TextBox 107"/>
            <p:cNvSpPr txBox="1"/>
            <p:nvPr/>
          </p:nvSpPr>
          <p:spPr>
            <a:xfrm>
              <a:off x="7522319" y="5869310"/>
              <a:ext cx="1368152" cy="338554"/>
            </a:xfrm>
            <a:prstGeom prst="rect">
              <a:avLst/>
            </a:prstGeom>
            <a:noFill/>
          </p:spPr>
          <p:txBody>
            <a:bodyPr wrap="square" rtlCol="0">
              <a:spAutoFit/>
            </a:bodyPr>
            <a:lstStyle/>
            <a:p>
              <a:r>
                <a:rPr lang="en-GB" sz="1600" dirty="0">
                  <a:latin typeface="Consolas"/>
                  <a:cs typeface="Consolas"/>
                </a:rPr>
                <a:t>R13 (SP)</a:t>
              </a:r>
            </a:p>
          </p:txBody>
        </p:sp>
        <p:sp>
          <p:nvSpPr>
            <p:cNvPr id="109" name="Rectangle 108"/>
            <p:cNvSpPr/>
            <p:nvPr/>
          </p:nvSpPr>
          <p:spPr>
            <a:xfrm>
              <a:off x="6229276" y="5146755"/>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110" name="Rectangle 109"/>
            <p:cNvSpPr/>
            <p:nvPr/>
          </p:nvSpPr>
          <p:spPr>
            <a:xfrm>
              <a:off x="6232211" y="6231825"/>
              <a:ext cx="1290107"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p:txBody>
        </p:sp>
        <p:sp>
          <p:nvSpPr>
            <p:cNvPr id="111" name="TextBox 110"/>
            <p:cNvSpPr txBox="1"/>
            <p:nvPr/>
          </p:nvSpPr>
          <p:spPr>
            <a:xfrm>
              <a:off x="7517724" y="6231825"/>
              <a:ext cx="1368152" cy="338554"/>
            </a:xfrm>
            <a:prstGeom prst="rect">
              <a:avLst/>
            </a:prstGeom>
            <a:noFill/>
          </p:spPr>
          <p:txBody>
            <a:bodyPr wrap="square" rtlCol="0">
              <a:spAutoFit/>
            </a:bodyPr>
            <a:lstStyle/>
            <a:p>
              <a:r>
                <a:rPr lang="en-GB" sz="1600" dirty="0">
                  <a:latin typeface="Consolas"/>
                  <a:cs typeface="Consolas"/>
                </a:rPr>
                <a:t>R14 (LR)</a:t>
              </a:r>
            </a:p>
          </p:txBody>
        </p:sp>
        <p:sp>
          <p:nvSpPr>
            <p:cNvPr id="112" name="Rectangle 111"/>
            <p:cNvSpPr/>
            <p:nvPr/>
          </p:nvSpPr>
          <p:spPr>
            <a:xfrm>
              <a:off x="6231105" y="6589166"/>
              <a:ext cx="1296144"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b="1" dirty="0">
                <a:solidFill>
                  <a:srgbClr val="C00000"/>
                </a:solidFill>
                <a:latin typeface="Consolas" panose="020B0609020204030204" pitchFamily="49" charset="0"/>
                <a:cs typeface="Consolas" panose="020B0609020204030204" pitchFamily="49" charset="0"/>
              </a:endParaRPr>
            </a:p>
          </p:txBody>
        </p:sp>
        <p:sp>
          <p:nvSpPr>
            <p:cNvPr id="113" name="TextBox 112"/>
            <p:cNvSpPr txBox="1"/>
            <p:nvPr/>
          </p:nvSpPr>
          <p:spPr>
            <a:xfrm>
              <a:off x="7522654" y="6589166"/>
              <a:ext cx="1368152" cy="338554"/>
            </a:xfrm>
            <a:prstGeom prst="rect">
              <a:avLst/>
            </a:prstGeom>
            <a:noFill/>
          </p:spPr>
          <p:txBody>
            <a:bodyPr wrap="square" rtlCol="0">
              <a:spAutoFit/>
            </a:bodyPr>
            <a:lstStyle/>
            <a:p>
              <a:r>
                <a:rPr lang="en-GB" sz="1600" dirty="0">
                  <a:latin typeface="Consolas"/>
                  <a:cs typeface="Consolas"/>
                </a:rPr>
                <a:t>R15 (PC)</a:t>
              </a:r>
            </a:p>
          </p:txBody>
        </p:sp>
      </p:grpSp>
      <p:sp>
        <p:nvSpPr>
          <p:cNvPr id="5" name="Rectangle 4"/>
          <p:cNvSpPr/>
          <p:nvPr/>
        </p:nvSpPr>
        <p:spPr>
          <a:xfrm>
            <a:off x="1087961" y="5524573"/>
            <a:ext cx="1451038" cy="369332"/>
          </a:xfrm>
          <a:prstGeom prst="rect">
            <a:avLst/>
          </a:prstGeom>
        </p:spPr>
        <p:txBody>
          <a:bodyPr wrap="none">
            <a:spAutoFit/>
          </a:bodyPr>
          <a:lstStyle/>
          <a:p>
            <a:r>
              <a:rPr lang="en-GB" b="1" dirty="0">
                <a:solidFill>
                  <a:srgbClr val="0000FF"/>
                </a:solidFill>
                <a:latin typeface="Consolas" panose="020B0609020204030204" pitchFamily="49" charset="0"/>
                <a:cs typeface="Consolas" panose="020B0609020204030204" pitchFamily="49" charset="0"/>
              </a:rPr>
              <a:t>0x20001BB0</a:t>
            </a:r>
            <a:endParaRPr lang="en-US" dirty="0"/>
          </a:p>
        </p:txBody>
      </p:sp>
      <p:sp>
        <p:nvSpPr>
          <p:cNvPr id="6" name="Rectangle 5"/>
          <p:cNvSpPr/>
          <p:nvPr/>
        </p:nvSpPr>
        <p:spPr>
          <a:xfrm>
            <a:off x="1108927" y="5260420"/>
            <a:ext cx="1451038" cy="369332"/>
          </a:xfrm>
          <a:prstGeom prst="rect">
            <a:avLst/>
          </a:prstGeom>
        </p:spPr>
        <p:txBody>
          <a:bodyPr wrap="none">
            <a:spAutoFit/>
          </a:bodyPr>
          <a:lstStyle/>
          <a:p>
            <a:r>
              <a:rPr lang="en-GB" b="1" dirty="0">
                <a:solidFill>
                  <a:srgbClr val="C00000"/>
                </a:solidFill>
                <a:latin typeface="Consolas" panose="020B0609020204030204" pitchFamily="49" charset="0"/>
                <a:cs typeface="Consolas" panose="020B0609020204030204" pitchFamily="49" charset="0"/>
              </a:rPr>
              <a:t>0x08000269</a:t>
            </a:r>
            <a:endParaRPr lang="en-US" dirty="0"/>
          </a:p>
        </p:txBody>
      </p:sp>
      <p:sp>
        <p:nvSpPr>
          <p:cNvPr id="7" name="TextBox 6"/>
          <p:cNvSpPr txBox="1"/>
          <p:nvPr/>
        </p:nvSpPr>
        <p:spPr>
          <a:xfrm>
            <a:off x="6531347" y="6464869"/>
            <a:ext cx="1039067" cy="369332"/>
          </a:xfrm>
          <a:prstGeom prst="rect">
            <a:avLst/>
          </a:prstGeom>
          <a:noFill/>
        </p:spPr>
        <p:txBody>
          <a:bodyPr wrap="none" rtlCol="0">
            <a:spAutoFit/>
          </a:bodyPr>
          <a:lstStyle/>
          <a:p>
            <a:r>
              <a:rPr lang="en-US" dirty="0"/>
              <a:t>Registers</a:t>
            </a:r>
          </a:p>
        </p:txBody>
      </p:sp>
      <p:sp>
        <p:nvSpPr>
          <p:cNvPr id="115" name="Content Placeholder 7"/>
          <p:cNvSpPr>
            <a:spLocks noGrp="1"/>
          </p:cNvSpPr>
          <p:nvPr>
            <p:ph sz="quarter" idx="4294967295"/>
          </p:nvPr>
        </p:nvSpPr>
        <p:spPr>
          <a:xfrm>
            <a:off x="8524726" y="2212501"/>
            <a:ext cx="3810000" cy="2743200"/>
          </a:xfrm>
        </p:spPr>
        <p:txBody>
          <a:bodyPr>
            <a:noAutofit/>
          </a:bodyPr>
          <a:lstStyle/>
          <a:p>
            <a:pPr marL="0" indent="0">
              <a:buNone/>
            </a:pPr>
            <a:r>
              <a:rPr lang="en-US" sz="2000" dirty="0">
                <a:solidFill>
                  <a:srgbClr val="C00000"/>
                </a:solidFill>
              </a:rPr>
              <a:t>Booting Sequence:</a:t>
            </a:r>
          </a:p>
          <a:p>
            <a:pPr marL="0" indent="0">
              <a:buNone/>
            </a:pPr>
            <a:r>
              <a:rPr lang="en-US" sz="2000" b="1" dirty="0">
                <a:latin typeface="Consolas" panose="020B0609020204030204" pitchFamily="49" charset="0"/>
                <a:cs typeface="Consolas" panose="020B0609020204030204" pitchFamily="49" charset="0"/>
              </a:rPr>
              <a:t>1. </a:t>
            </a:r>
            <a:r>
              <a:rPr lang="en-US" sz="2000" dirty="0"/>
              <a:t>Read pins </a:t>
            </a:r>
            <a:r>
              <a:rPr lang="en-US" sz="2000" dirty="0">
                <a:latin typeface="Consolas" panose="020B0609020204030204" pitchFamily="49" charset="0"/>
                <a:cs typeface="Consolas" panose="020B0609020204030204" pitchFamily="49" charset="0"/>
              </a:rPr>
              <a:t>BOOT0</a:t>
            </a:r>
            <a:r>
              <a:rPr lang="en-US" sz="2000" dirty="0"/>
              <a:t> and </a:t>
            </a:r>
            <a:r>
              <a:rPr lang="en-US" sz="2000" dirty="0">
                <a:latin typeface="Consolas" panose="020B0609020204030204" pitchFamily="49" charset="0"/>
                <a:cs typeface="Consolas" panose="020B0609020204030204" pitchFamily="49" charset="0"/>
              </a:rPr>
              <a:t>BOOT1</a:t>
            </a:r>
          </a:p>
          <a:p>
            <a:pPr marL="0" indent="0">
              <a:buNone/>
            </a:pPr>
            <a:r>
              <a:rPr lang="en-US" sz="2000" dirty="0"/>
              <a:t>      and determine boot mode</a:t>
            </a: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2. </a:t>
            </a:r>
            <a:r>
              <a:rPr lang="en-US" sz="2000" dirty="0"/>
              <a:t>Fetch MSP from address  </a:t>
            </a:r>
          </a:p>
          <a:p>
            <a:pPr marL="0" indent="0">
              <a:buNone/>
            </a:pPr>
            <a:r>
              <a:rPr lang="en-US" sz="2000" dirty="0">
                <a:latin typeface="Consolas" panose="020B0609020204030204" pitchFamily="49" charset="0"/>
                <a:cs typeface="Consolas" panose="020B0609020204030204" pitchFamily="49" charset="0"/>
              </a:rPr>
              <a:t>   0x00000000</a:t>
            </a:r>
          </a:p>
          <a:p>
            <a:pPr marL="0" indent="0">
              <a:buNone/>
            </a:pPr>
            <a:r>
              <a:rPr lang="en-US" sz="2000" b="1" dirty="0">
                <a:latin typeface="Consolas" panose="020B0609020204030204" pitchFamily="49" charset="0"/>
                <a:cs typeface="Consolas" panose="020B0609020204030204" pitchFamily="49" charset="0"/>
              </a:rPr>
              <a:t>3. </a:t>
            </a:r>
            <a:r>
              <a:rPr lang="en-US" sz="2000" dirty="0"/>
              <a:t>Fetch PC from address </a:t>
            </a:r>
          </a:p>
          <a:p>
            <a:pPr marL="0" indent="0">
              <a:buNone/>
            </a:pPr>
            <a:r>
              <a:rPr lang="en-US" sz="2000" dirty="0">
                <a:latin typeface="Consolas" panose="020B0609020204030204" pitchFamily="49" charset="0"/>
                <a:cs typeface="Consolas" panose="020B0609020204030204" pitchFamily="49" charset="0"/>
              </a:rPr>
              <a:t>   0x00000004</a:t>
            </a: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36175529"/>
      </p:ext>
    </p:extLst>
  </p:cSld>
  <p:clrMapOvr>
    <a:masterClrMapping/>
  </p:clrMapOvr>
  <mc:AlternateContent xmlns:mc="http://schemas.openxmlformats.org/markup-compatibility/2006" xmlns:p14="http://schemas.microsoft.com/office/powerpoint/2010/main">
    <mc:Choice Requires="p14">
      <p:transition spd="slow" p14:dur="2000" advTm="85736"/>
    </mc:Choice>
    <mc:Fallback xmlns="">
      <p:transition spd="slow" advTm="85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wipe(down)">
                                      <p:cBhvr>
                                        <p:cTn id="15" dur="500"/>
                                        <p:tgtEl>
                                          <p:spTgt spid="20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0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1"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42" presetClass="path" presetSubtype="0" accel="50000" decel="50000" fill="hold" grpId="0" nodeType="afterEffect">
                                  <p:stCondLst>
                                    <p:cond delay="0"/>
                                  </p:stCondLst>
                                  <p:childTnLst>
                                    <p:animMotion origin="layout" path="M 2.08333E-6 2.59259E-6 L 0.43255 -0.0132 " pathEditMode="relative" rAng="0" ptsTypes="AA">
                                      <p:cBhvr>
                                        <p:cTn id="24" dur="2000" fill="hold"/>
                                        <p:tgtEl>
                                          <p:spTgt spid="5"/>
                                        </p:tgtEl>
                                        <p:attrNameLst>
                                          <p:attrName>ppt_x</p:attrName>
                                          <p:attrName>ppt_y</p:attrName>
                                        </p:attrNameLst>
                                      </p:cBhvr>
                                      <p:rCtr x="21628" y="-671"/>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up)">
                                      <p:cBhvr>
                                        <p:cTn id="29" dur="500"/>
                                        <p:tgtEl>
                                          <p:spTgt spid="204"/>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05"/>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8.33333E-7 -1.48148E-6 L 0.43073 0.11644 " pathEditMode="relative" rAng="0" ptsTypes="AA">
                                      <p:cBhvr>
                                        <p:cTn id="38" dur="2000" fill="hold"/>
                                        <p:tgtEl>
                                          <p:spTgt spid="6"/>
                                        </p:tgtEl>
                                        <p:attrNameLst>
                                          <p:attrName>ppt_x</p:attrName>
                                          <p:attrName>ppt_y</p:attrName>
                                        </p:attrNameLst>
                                      </p:cBhvr>
                                      <p:rCtr x="21536" y="581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1"/>
                </p:tgtEl>
              </p:cMediaNode>
            </p:audio>
          </p:childTnLst>
        </p:cTn>
      </p:par>
    </p:tnLst>
    <p:bldLst>
      <p:bldP spid="201" grpId="0"/>
      <p:bldP spid="205" grpId="0"/>
      <p:bldP spid="5" grpId="0"/>
      <p:bldP spid="5" grpId="1"/>
      <p:bldP spid="6" grpId="0"/>
      <p:bldP spid="6" grpId="1"/>
    </p:bldLst>
  </p:timing>
  <p:extLst mod="1">
    <p:ext uri="{3A86A75C-4F4B-4683-9AE1-C65F6400EC91}">
      <p14:laserTraceLst xmlns:p14="http://schemas.microsoft.com/office/powerpoint/2010/main">
        <p14:tracePtLst>
          <p14:tracePt t="6042" x="280988" y="5772150"/>
          <p14:tracePt t="6233" x="301625" y="5772150"/>
          <p14:tracePt t="6266" x="341313" y="5772150"/>
          <p14:tracePt t="6289" x="361950" y="5772150"/>
          <p14:tracePt t="6311" x="371475" y="5772150"/>
          <p14:tracePt t="6324" x="392113" y="5772150"/>
          <p14:tracePt t="6336" x="412750" y="5772150"/>
          <p14:tracePt t="6367" x="422275" y="5772150"/>
          <p14:tracePt t="6388" x="442913" y="5772150"/>
          <p14:tracePt t="6388" x="461963" y="5772150"/>
          <p14:tracePt t="6451" x="492125" y="5772150"/>
          <p14:tracePt t="6532" x="512763" y="5772150"/>
          <p14:tracePt t="6544" x="522288" y="5772150"/>
          <p14:tracePt t="6576" x="542925" y="5772150"/>
          <p14:tracePt t="6588" x="552450" y="5772150"/>
          <p14:tracePt t="6619" x="573088" y="5772150"/>
          <p14:tracePt t="6640" x="603250" y="5772150"/>
          <p14:tracePt t="6652" x="642938" y="5772150"/>
          <p14:tracePt t="6673" x="673100" y="5772150"/>
          <p14:tracePt t="6704" x="703263" y="5772150"/>
          <p14:tracePt t="6716" x="723900" y="5772150"/>
          <p14:tracePt t="6726" x="744538" y="5772150"/>
          <p14:tracePt t="6747" x="774700" y="5772150"/>
          <p14:tracePt t="6758" x="784225" y="5772150"/>
          <p14:tracePt t="6779" x="854075" y="5772150"/>
          <p14:tracePt t="6790" x="874713" y="5772150"/>
          <p14:tracePt t="6812" x="923925" y="5772150"/>
          <p14:tracePt t="6823" x="935038" y="5772150"/>
          <p14:tracePt t="6855" x="965200" y="5772150"/>
          <p14:tracePt t="6876" x="1004888" y="5772150"/>
          <p14:tracePt t="6899" x="1014413" y="5772150"/>
          <p14:tracePt t="7282" x="1025525" y="5772150"/>
          <p14:tracePt t="7284" x="0" y="0"/>
        </p14:tracePtLst>
        <p14:tracePtLst>
          <p14:tracePt t="7920" x="1557338" y="5781675"/>
          <p14:tracePt t="7953" x="1568450" y="5781675"/>
          <p14:tracePt t="8155" x="1587500" y="5781675"/>
          <p14:tracePt t="8189" x="1598613" y="5781675"/>
          <p14:tracePt t="8266" x="1617663" y="5781675"/>
          <p14:tracePt t="8278" x="1638300" y="5781675"/>
          <p14:tracePt t="8310" x="1668463" y="5781675"/>
          <p14:tracePt t="8322" x="1677988" y="5781675"/>
          <p14:tracePt t="8343" x="1719263" y="5781675"/>
          <p14:tracePt t="8355" x="1749425" y="5781675"/>
          <p14:tracePt t="8376" x="1768475" y="5781675"/>
          <p14:tracePt t="8398" x="1779588" y="5781675"/>
          <p14:tracePt t="8826" x="1819275" y="5781675"/>
          <p14:tracePt t="8838" x="1828800" y="5781675"/>
          <p14:tracePt t="8860" x="1858963" y="5781675"/>
          <p14:tracePt t="8872" x="1879600" y="5781675"/>
          <p14:tracePt t="8883" x="1900238" y="5781675"/>
          <p14:tracePt t="8904" x="1909763" y="5781675"/>
          <p14:tracePt t="8916" x="1930400" y="5781675"/>
          <p14:tracePt t="9758" x="1949450" y="5781675"/>
          <p14:tracePt t="9781" x="1960563" y="5781675"/>
          <p14:tracePt t="9836" x="1979613" y="5781675"/>
          <p14:tracePt t="9858" x="2000250" y="5781675"/>
          <p14:tracePt t="9901" x="2009775" y="5781675"/>
          <p14:tracePt t="9923" x="2039938" y="5781675"/>
          <p14:tracePt t="10188" x="2081213" y="5781675"/>
          <p14:tracePt t="10200" x="2111375" y="5781675"/>
          <p14:tracePt t="10211" x="2130425" y="5781675"/>
          <p14:tracePt t="10296" x="2141538" y="5781675"/>
          <p14:tracePt t="10342" x="2160588" y="5781675"/>
          <p14:tracePt t="10354" x="2181225" y="5781675"/>
          <p14:tracePt t="10400" x="2211388" y="5781675"/>
          <p14:tracePt t="10421" x="2220913" y="5781675"/>
          <p14:tracePt t="10432" x="2241550" y="5781675"/>
          <p14:tracePt t="10453" x="2262188" y="5781675"/>
          <p14:tracePt t="10465" x="2271713" y="5781675"/>
          <p14:tracePt t="10486" x="2292350" y="5781675"/>
          <p14:tracePt t="10528" x="2322513" y="5781675"/>
          <p14:tracePt t="10561" x="2341563" y="5781675"/>
          <p14:tracePt t="10573" x="2362200" y="5781675"/>
          <p14:tracePt t="11015" x="0" y="0"/>
        </p14:tracePtLst>
        <p14:tracePtLst>
          <p14:tracePt t="13219" x="382588" y="5530850"/>
          <p14:tracePt t="13264" x="392113" y="5530850"/>
          <p14:tracePt t="13298" x="401638" y="5530850"/>
          <p14:tracePt t="13342" x="422275" y="5530850"/>
          <p14:tracePt t="13387" x="442913" y="5530850"/>
          <p14:tracePt t="13433" x="452438" y="5530850"/>
          <p14:tracePt t="13455" x="482600" y="5530850"/>
          <p14:tracePt t="13498" x="503238" y="5530850"/>
          <p14:tracePt t="13510" x="522288" y="5530850"/>
          <p14:tracePt t="13534" x="533400" y="5540375"/>
          <p14:tracePt t="13577" x="563563" y="5540375"/>
          <p14:tracePt t="13610" x="573088" y="5561013"/>
          <p14:tracePt t="13633" x="582613" y="5561013"/>
          <p14:tracePt t="13655" x="603250" y="5570538"/>
          <p14:tracePt t="13667" x="623888" y="5591175"/>
          <p14:tracePt t="13688" x="654050" y="5591175"/>
          <p14:tracePt t="13699" x="663575" y="5600700"/>
          <p14:tracePt t="13731" x="673100" y="5600700"/>
          <p14:tracePt t="13774" x="693738" y="5600700"/>
          <p14:tracePt t="13806" x="714375" y="5600700"/>
          <p14:tracePt t="13827" x="723900" y="5600700"/>
          <p14:tracePt t="13859" x="744538" y="5600700"/>
          <p14:tracePt t="13917" x="754063" y="5600700"/>
          <p14:tracePt t="13939" x="774700" y="5600700"/>
          <p14:tracePt t="13982" x="793750" y="5600700"/>
          <p14:tracePt t="14016" x="804863" y="5600700"/>
          <p14:tracePt t="14028" x="823913" y="5600700"/>
          <p14:tracePt t="14060" x="844550" y="5600700"/>
          <p14:tracePt t="14071" x="865188" y="5600700"/>
          <p14:tracePt t="14092" x="893763" y="5600700"/>
          <p14:tracePt t="14104" x="904875" y="5611813"/>
          <p14:tracePt t="14125" x="923925" y="5621338"/>
          <p14:tracePt t="14137" x="944563" y="5621338"/>
          <p14:tracePt t="14169" x="954088" y="5621338"/>
          <p14:tracePt t="14169" x="974725" y="5621338"/>
          <p14:tracePt t="14181" x="995363" y="5621338"/>
          <p14:tracePt t="14202" x="1025525" y="5621338"/>
          <p14:tracePt t="14213" x="1055688" y="5621338"/>
          <p14:tracePt t="14234" x="1095375" y="5621338"/>
          <p14:tracePt t="14518" x="0" y="0"/>
        </p14:tracePtLst>
        <p14:tracePtLst>
          <p14:tracePt t="15356" x="1598613" y="5600700"/>
          <p14:tracePt t="15715" x="1617663" y="5600700"/>
          <p14:tracePt t="15727" x="1628775" y="5591175"/>
          <p14:tracePt t="15727" x="1638300" y="5581650"/>
          <p14:tracePt t="15750" x="1668463" y="5581650"/>
          <p14:tracePt t="15761" x="1677988" y="5581650"/>
          <p14:tracePt t="16323" x="1719263" y="5581650"/>
          <p14:tracePt t="16345" x="1749425" y="5581650"/>
          <p14:tracePt t="16358" x="1789113" y="5581650"/>
          <p14:tracePt t="16369" x="1809750" y="5581650"/>
          <p14:tracePt t="16391" x="1828800" y="5581650"/>
          <p14:tracePt t="16403" x="1839913" y="5581650"/>
          <p14:tracePt t="16545" x="1849438" y="5581650"/>
          <p14:tracePt t="16752" x="1870075" y="5591175"/>
          <p14:tracePt t="16777" x="1879600" y="5591175"/>
          <p14:tracePt t="16799" x="1900238" y="5591175"/>
          <p14:tracePt t="16843" x="1909763" y="5591175"/>
          <p14:tracePt t="16900" x="1930400" y="5591175"/>
          <p14:tracePt t="17558" x="1949450" y="5591175"/>
          <p14:tracePt t="17581" x="1960563" y="5591175"/>
          <p14:tracePt t="17604" x="1979613" y="5591175"/>
          <p14:tracePt t="17636" x="2009775" y="5591175"/>
          <p14:tracePt t="17658" x="2030413" y="5591175"/>
          <p14:tracePt t="17670" x="2039938" y="5591175"/>
          <p14:tracePt t="17681" x="2060575" y="5591175"/>
          <p14:tracePt t="18080" x="2081213" y="5591175"/>
          <p14:tracePt t="18137" x="2090738" y="5591175"/>
          <p14:tracePt t="18424" x="2120900" y="5591175"/>
          <p14:tracePt t="18436" x="2171700" y="5591175"/>
          <p14:tracePt t="18448" x="2232025" y="5591175"/>
          <p14:tracePt t="18470" x="2382838" y="5591175"/>
          <p14:tracePt t="18482" x="2443163" y="5591175"/>
          <p14:tracePt t="18494" x="2462213" y="5591175"/>
          <p14:tracePt t="18573" x="2443163" y="5591175"/>
          <p14:tracePt t="18596" x="2422525" y="5591175"/>
          <p14:tracePt t="18987" x="2413000" y="5591175"/>
          <p14:tracePt t="18989" x="0" y="0"/>
        </p14:tracePtLst>
        <p14:tracePtLst>
          <p14:tracePt t="24433" x="3427413" y="4032250"/>
          <p14:tracePt t="24494" x="3436938" y="4032250"/>
          <p14:tracePt t="24517" x="3457575" y="4032250"/>
          <p14:tracePt t="24529" x="3467100" y="4032250"/>
          <p14:tracePt t="24541" x="3508375" y="4032250"/>
          <p14:tracePt t="24562" x="3598863" y="4032250"/>
          <p14:tracePt t="24574" x="3629025" y="4032250"/>
          <p14:tracePt t="24595" x="3729038" y="4032250"/>
          <p14:tracePt t="24607" x="3779838" y="4032250"/>
          <p14:tracePt t="24619" x="3798888" y="4032250"/>
          <p14:tracePt t="24641" x="3859213" y="4032250"/>
          <p14:tracePt t="24652" x="3919538" y="4032250"/>
          <p14:tracePt t="24674" x="3990975" y="4032250"/>
          <p14:tracePt t="24685" x="4000500" y="4032250"/>
          <p14:tracePt t="24701" x="4021138" y="4032250"/>
          <p14:tracePt t="24744" x="4040188" y="4032250"/>
          <p14:tracePt t="24778" x="4060825" y="4022725"/>
          <p14:tracePt t="24799" x="4100513" y="4011613"/>
          <p14:tracePt t="24811" x="4121150" y="4011613"/>
          <p14:tracePt t="24822" x="4130675" y="4011613"/>
          <p14:tracePt t="24844" x="4181475" y="4011613"/>
          <p14:tracePt t="24855" x="4202113" y="4011613"/>
          <p14:tracePt t="24877" x="4251325" y="4011613"/>
          <p14:tracePt t="24889" x="4281488" y="4011613"/>
          <p14:tracePt t="24900" x="4332288" y="4011613"/>
          <p14:tracePt t="24922" x="4422775" y="4011613"/>
          <p14:tracePt t="24934" x="4462463" y="4011613"/>
          <p14:tracePt t="24934" x="4471988" y="4011613"/>
          <p14:tracePt t="24956" x="4522788" y="4002088"/>
          <p14:tracePt t="24978" x="4543425" y="4002088"/>
          <p14:tracePt t="25000" x="4573588" y="4002088"/>
          <p14:tracePt t="25011" x="4583113" y="4002088"/>
          <p14:tracePt t="25033" x="4652963" y="4002088"/>
          <p14:tracePt t="25044" x="4673600" y="4002088"/>
          <p14:tracePt t="25056" x="4683125" y="4002088"/>
          <p14:tracePt t="25112" x="4703763" y="4002088"/>
          <p14:tracePt t="25169" x="4733925" y="4002088"/>
          <p14:tracePt t="25191" x="4754563" y="4002088"/>
          <p14:tracePt t="25202" x="4764088" y="4002088"/>
          <p14:tracePt t="25214" x="4784725" y="4002088"/>
          <p14:tracePt t="25235" x="4814888" y="4002088"/>
          <p14:tracePt t="25247" x="4833938" y="4002088"/>
          <p14:tracePt t="25268" x="4854575" y="4002088"/>
          <p14:tracePt t="25698" x="0" y="0"/>
        </p14:tracePtLst>
        <p14:tracePtLst>
          <p14:tracePt t="29387" x="401638" y="4475163"/>
          <p14:tracePt t="29847" x="412750" y="4475163"/>
          <p14:tracePt t="29870" x="431800" y="4475163"/>
          <p14:tracePt t="29925" x="442913" y="4475163"/>
          <p14:tracePt t="29938" x="461963" y="4475163"/>
          <p14:tracePt t="29950" x="482600" y="4475163"/>
          <p14:tracePt t="29971" x="492125" y="4475163"/>
          <p14:tracePt t="29983" x="512763" y="4475163"/>
          <p14:tracePt t="29994" x="542925" y="4475163"/>
          <p14:tracePt t="30016" x="582613" y="4484688"/>
          <p14:tracePt t="30048" x="593725" y="4484688"/>
          <p14:tracePt t="30059" x="623888" y="4484688"/>
          <p14:tracePt t="30081" x="623888" y="4494213"/>
          <p14:tracePt t="30845" x="663575" y="4494213"/>
          <p14:tracePt t="30879" x="673100" y="4494213"/>
          <p14:tracePt t="30903" x="693738" y="4494213"/>
          <p14:tracePt t="30916" x="703263" y="4494213"/>
          <p14:tracePt t="30938" x="723900" y="4494213"/>
          <p14:tracePt t="31409" x="754063" y="4494213"/>
          <p14:tracePt t="31422" x="774700" y="4494213"/>
          <p14:tracePt t="31436" x="804863" y="4494213"/>
          <p14:tracePt t="31457" x="854075" y="4494213"/>
          <p14:tracePt t="31534" x="874713" y="4494213"/>
          <p14:tracePt t="31579" x="884238" y="4494213"/>
          <p14:tracePt t="31592" x="904875" y="4494213"/>
          <p14:tracePt t="32157" x="923925" y="4494213"/>
          <p14:tracePt t="32169" x="935038" y="4494213"/>
          <p14:tracePt t="32192" x="954088" y="4494213"/>
          <p14:tracePt t="32247" x="974725" y="4494213"/>
          <p14:tracePt t="32270" x="984250" y="4494213"/>
          <p14:tracePt t="32292" x="1004888" y="4494213"/>
          <p14:tracePt t="32313" x="1025525" y="4494213"/>
          <p14:tracePt t="32826" x="0" y="0"/>
        </p14:tracePtLst>
        <p14:tracePtLst>
          <p14:tracePt t="35949" x="2292350" y="5449888"/>
          <p14:tracePt t="36082" x="2311400" y="5449888"/>
          <p14:tracePt t="36105" x="2322513" y="5449888"/>
          <p14:tracePt t="36127" x="2371725" y="5449888"/>
          <p14:tracePt t="36139" x="2392363" y="5449888"/>
          <p14:tracePt t="36170" x="2462213" y="5461000"/>
          <p14:tracePt t="36205" x="2473325" y="5461000"/>
          <p14:tracePt t="36261" x="2492375" y="5461000"/>
          <p14:tracePt t="36574" x="2503488" y="5470525"/>
          <p14:tracePt t="36652" x="2482850" y="5470525"/>
          <p14:tracePt t="36720" x="2473325" y="5470525"/>
          <p14:tracePt t="36799" x="2452688" y="5491163"/>
          <p14:tracePt t="37176" x="0" y="0"/>
        </p14:tracePtLst>
        <p14:tracePtLst>
          <p14:tracePt t="41735" x="1035050" y="4464050"/>
          <p14:tracePt t="41875" x="1044575" y="4464050"/>
          <p14:tracePt t="41910" x="1095375" y="4464050"/>
          <p14:tracePt t="41934" x="1116013" y="4464050"/>
          <p14:tracePt t="41957" x="1125538" y="4464050"/>
          <p14:tracePt t="42220" x="1095375" y="4464050"/>
          <p14:tracePt t="42233" x="1055688" y="4464050"/>
          <p14:tracePt t="42254" x="1044575" y="4464050"/>
          <p14:tracePt t="42687" x="1035050" y="4464050"/>
          <p14:tracePt t="42689" x="0" y="0"/>
        </p14:tracePtLst>
        <p14:tracePtLst>
          <p14:tracePt t="46849" x="2392363" y="5480050"/>
          <p14:tracePt t="47837" x="0" y="0"/>
        </p14:tracePtLst>
        <p14:tracePtLst>
          <p14:tracePt t="61614" x="3376613" y="5359400"/>
          <p14:tracePt t="62880" x="3417888" y="5359400"/>
          <p14:tracePt t="62893" x="3436938" y="5359400"/>
          <p14:tracePt t="62926" x="3448050" y="5359400"/>
          <p14:tracePt t="62974" x="3487738" y="5359400"/>
          <p14:tracePt t="62987" x="3517900" y="5359400"/>
          <p14:tracePt t="62999" x="3538538" y="5359400"/>
          <p14:tracePt t="63022" x="3568700" y="5359400"/>
          <p14:tracePt t="63045" x="3578225" y="5359400"/>
          <p14:tracePt t="63067" x="3629025" y="5359400"/>
          <p14:tracePt t="63079" x="3648075" y="5359400"/>
          <p14:tracePt t="63100" x="3668713" y="5359400"/>
          <p14:tracePt t="63145" x="3678238" y="5359400"/>
          <p14:tracePt t="63158" x="3698875" y="5359400"/>
          <p14:tracePt t="63170" x="3708400" y="5359400"/>
          <p14:tracePt t="63192" x="3729038" y="5359400"/>
          <p14:tracePt t="63204" x="3749675" y="5359400"/>
          <p14:tracePt t="63237" x="3759200" y="5359400"/>
          <p14:tracePt t="63269" x="3789363" y="5359400"/>
          <p14:tracePt t="63281" x="3829050" y="5359400"/>
          <p14:tracePt t="63303" x="3859213" y="5359400"/>
          <p14:tracePt t="64897" x="3870325" y="5359400"/>
          <p14:tracePt t="64899" x="0" y="0"/>
        </p14:tracePtLst>
      </p14:laserTraceLst>
    </p:ext>
    <p:ext uri="{E180D4A7-C9FB-4DFB-919C-405C955672EB}">
      <p14:showEvtLst xmlns:p14="http://schemas.microsoft.com/office/powerpoint/2010/main">
        <p14:playEvt time="39" objId="8"/>
        <p14:stopEvt time="82782" objId="8"/>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5</a:t>
            </a:fld>
            <a:endParaRPr kumimoji="0" lang="en-US" dirty="0"/>
          </a:p>
        </p:txBody>
      </p:sp>
      <p:sp>
        <p:nvSpPr>
          <p:cNvPr id="2" name="Title 1"/>
          <p:cNvSpPr>
            <a:spLocks noGrp="1"/>
          </p:cNvSpPr>
          <p:nvPr>
            <p:ph type="title" idx="4294967295"/>
          </p:nvPr>
        </p:nvSpPr>
        <p:spPr>
          <a:xfrm>
            <a:off x="228600" y="152400"/>
            <a:ext cx="10744200" cy="838200"/>
          </a:xfrm>
        </p:spPr>
        <p:txBody>
          <a:bodyPr>
            <a:noAutofit/>
          </a:bodyPr>
          <a:lstStyle/>
          <a:p>
            <a:r>
              <a:rPr lang="en-US" sz="4400" dirty="0"/>
              <a:t>Boot Mode</a:t>
            </a:r>
          </a:p>
        </p:txBody>
      </p:sp>
      <p:graphicFrame>
        <p:nvGraphicFramePr>
          <p:cNvPr id="62" name="Content Placeholder 4"/>
          <p:cNvGraphicFramePr>
            <a:graphicFrameLocks/>
          </p:cNvGraphicFramePr>
          <p:nvPr>
            <p:extLst>
              <p:ext uri="{D42A27DB-BD31-4B8C-83A1-F6EECF244321}">
                <p14:modId xmlns:p14="http://schemas.microsoft.com/office/powerpoint/2010/main" val="1733106670"/>
              </p:ext>
            </p:extLst>
          </p:nvPr>
        </p:nvGraphicFramePr>
        <p:xfrm>
          <a:off x="609600" y="2057400"/>
          <a:ext cx="10972800" cy="2316480"/>
        </p:xfrm>
        <a:graphic>
          <a:graphicData uri="http://schemas.openxmlformats.org/drawingml/2006/table">
            <a:tbl>
              <a:tblPr firstRow="1" bandRow="1">
                <a:tableStyleId>{5C22544A-7EE6-4342-B048-85BDC9FD1C3A}</a:tableStyleId>
              </a:tblPr>
              <a:tblGrid>
                <a:gridCol w="1947000">
                  <a:extLst>
                    <a:ext uri="{9D8B030D-6E8A-4147-A177-3AD203B41FA5}">
                      <a16:colId xmlns:a16="http://schemas.microsoft.com/office/drawing/2014/main" val="1280604405"/>
                    </a:ext>
                  </a:extLst>
                </a:gridCol>
                <a:gridCol w="1985676">
                  <a:extLst>
                    <a:ext uri="{9D8B030D-6E8A-4147-A177-3AD203B41FA5}">
                      <a16:colId xmlns:a16="http://schemas.microsoft.com/office/drawing/2014/main" val="1825375040"/>
                    </a:ext>
                  </a:extLst>
                </a:gridCol>
                <a:gridCol w="7040124">
                  <a:extLst>
                    <a:ext uri="{9D8B030D-6E8A-4147-A177-3AD203B41FA5}">
                      <a16:colId xmlns:a16="http://schemas.microsoft.com/office/drawing/2014/main" val="142363529"/>
                    </a:ext>
                  </a:extLst>
                </a:gridCol>
              </a:tblGrid>
              <a:tr h="370840">
                <a:tc>
                  <a:txBody>
                    <a:bodyPr/>
                    <a:lstStyle/>
                    <a:p>
                      <a:pPr algn="ctr"/>
                      <a:r>
                        <a:rPr lang="en-US" sz="3200" dirty="0">
                          <a:latin typeface="Consolas" panose="020B0609020204030204" pitchFamily="49" charset="0"/>
                          <a:cs typeface="Consolas" panose="020B0609020204030204" pitchFamily="49" charset="0"/>
                        </a:rPr>
                        <a:t>Boot1</a:t>
                      </a:r>
                    </a:p>
                  </a:txBody>
                  <a:tcPr/>
                </a:tc>
                <a:tc>
                  <a:txBody>
                    <a:bodyPr/>
                    <a:lstStyle/>
                    <a:p>
                      <a:pPr algn="ctr"/>
                      <a:r>
                        <a:rPr lang="en-US" sz="3200" dirty="0">
                          <a:latin typeface="Consolas" panose="020B0609020204030204" pitchFamily="49" charset="0"/>
                          <a:cs typeface="Consolas" panose="020B0609020204030204" pitchFamily="49" charset="0"/>
                        </a:rPr>
                        <a:t>Boot0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Boot Mode</a:t>
                      </a:r>
                    </a:p>
                  </a:txBody>
                  <a:tcPr anchor="ctr"/>
                </a:tc>
                <a:extLst>
                  <a:ext uri="{0D108BD9-81ED-4DB2-BD59-A6C34878D82A}">
                    <a16:rowId xmlns:a16="http://schemas.microsoft.com/office/drawing/2014/main" val="2259918348"/>
                  </a:ext>
                </a:extLst>
              </a:tr>
              <a:tr h="370840">
                <a:tc>
                  <a:txBody>
                    <a:bodyPr/>
                    <a:lstStyle/>
                    <a:p>
                      <a:pPr algn="ctr"/>
                      <a:r>
                        <a:rPr lang="en-US" sz="3200" b="1" dirty="0">
                          <a:latin typeface="Consolas" panose="020B0609020204030204" pitchFamily="49" charset="0"/>
                          <a:cs typeface="Consolas" panose="020B0609020204030204" pitchFamily="49" charset="0"/>
                        </a:rPr>
                        <a:t>x</a:t>
                      </a:r>
                    </a:p>
                  </a:txBody>
                  <a:tcPr/>
                </a:tc>
                <a:tc>
                  <a:txBody>
                    <a:bodyPr/>
                    <a:lstStyle/>
                    <a:p>
                      <a:pPr algn="ctr"/>
                      <a:r>
                        <a:rPr lang="en-US" sz="3200" b="1" dirty="0">
                          <a:latin typeface="Consolas" panose="020B0609020204030204" pitchFamily="49" charset="0"/>
                          <a:cs typeface="Consolas" panose="020B0609020204030204" pitchFamily="49" charset="0"/>
                        </a:rPr>
                        <a:t>0</a:t>
                      </a:r>
                    </a:p>
                  </a:txBody>
                  <a:tcPr/>
                </a:tc>
                <a:tc>
                  <a:txBody>
                    <a:bodyPr/>
                    <a:lstStyle/>
                    <a:p>
                      <a:r>
                        <a:rPr lang="en-US" sz="3200" dirty="0"/>
                        <a:t>Boot from main</a:t>
                      </a:r>
                      <a:r>
                        <a:rPr lang="en-US" sz="3200" baseline="0" dirty="0"/>
                        <a:t> flash memory</a:t>
                      </a:r>
                      <a:endParaRPr lang="en-US" sz="3200" dirty="0"/>
                    </a:p>
                  </a:txBody>
                  <a:tcPr/>
                </a:tc>
                <a:extLst>
                  <a:ext uri="{0D108BD9-81ED-4DB2-BD59-A6C34878D82A}">
                    <a16:rowId xmlns:a16="http://schemas.microsoft.com/office/drawing/2014/main" val="1755197259"/>
                  </a:ext>
                </a:extLst>
              </a:tr>
              <a:tr h="370840">
                <a:tc>
                  <a:txBody>
                    <a:bodyPr/>
                    <a:lstStyle/>
                    <a:p>
                      <a:pPr algn="ctr"/>
                      <a:r>
                        <a:rPr lang="en-US" sz="3200" b="1" dirty="0">
                          <a:latin typeface="Consolas" panose="020B0609020204030204" pitchFamily="49" charset="0"/>
                          <a:cs typeface="Consolas" panose="020B0609020204030204" pitchFamily="49" charset="0"/>
                        </a:rPr>
                        <a:t>0</a:t>
                      </a:r>
                    </a:p>
                  </a:txBody>
                  <a:tcPr/>
                </a:tc>
                <a:tc>
                  <a:txBody>
                    <a:bodyPr/>
                    <a:lstStyle/>
                    <a:p>
                      <a:pPr algn="ctr"/>
                      <a:r>
                        <a:rPr lang="en-US" sz="3200" b="1" dirty="0">
                          <a:latin typeface="Consolas" panose="020B0609020204030204" pitchFamily="49" charset="0"/>
                          <a:cs typeface="Consolas" panose="020B0609020204030204" pitchFamily="49" charset="0"/>
                        </a:rPr>
                        <a:t>1</a:t>
                      </a:r>
                    </a:p>
                  </a:txBody>
                  <a:tcPr/>
                </a:tc>
                <a:tc>
                  <a:txBody>
                    <a:bodyPr/>
                    <a:lstStyle/>
                    <a:p>
                      <a:r>
                        <a:rPr lang="en-US" sz="3200" dirty="0"/>
                        <a:t>Boot from system memory (bootloader)</a:t>
                      </a:r>
                    </a:p>
                  </a:txBody>
                  <a:tcPr/>
                </a:tc>
                <a:extLst>
                  <a:ext uri="{0D108BD9-81ED-4DB2-BD59-A6C34878D82A}">
                    <a16:rowId xmlns:a16="http://schemas.microsoft.com/office/drawing/2014/main" val="944295001"/>
                  </a:ext>
                </a:extLst>
              </a:tr>
              <a:tr h="370840">
                <a:tc>
                  <a:txBody>
                    <a:bodyPr/>
                    <a:lstStyle/>
                    <a:p>
                      <a:pPr algn="ctr"/>
                      <a:r>
                        <a:rPr lang="en-US" sz="3200" b="1" dirty="0">
                          <a:latin typeface="Consolas" panose="020B0609020204030204" pitchFamily="49" charset="0"/>
                          <a:cs typeface="Consolas" panose="020B0609020204030204" pitchFamily="49" charset="0"/>
                        </a:rPr>
                        <a:t>1</a:t>
                      </a:r>
                    </a:p>
                  </a:txBody>
                  <a:tcPr/>
                </a:tc>
                <a:tc>
                  <a:txBody>
                    <a:bodyPr/>
                    <a:lstStyle/>
                    <a:p>
                      <a:pPr algn="ctr"/>
                      <a:r>
                        <a:rPr lang="en-US" sz="3200" b="1" dirty="0">
                          <a:latin typeface="Consolas" panose="020B0609020204030204" pitchFamily="49" charset="0"/>
                          <a:cs typeface="Consolas" panose="020B0609020204030204" pitchFamily="49" charset="0"/>
                        </a:rPr>
                        <a:t>1</a:t>
                      </a:r>
                    </a:p>
                  </a:txBody>
                  <a:tcPr/>
                </a:tc>
                <a:tc>
                  <a:txBody>
                    <a:bodyPr/>
                    <a:lstStyle/>
                    <a:p>
                      <a:r>
                        <a:rPr lang="en-US" sz="3200" dirty="0"/>
                        <a:t>Boot from embedded SRAM</a:t>
                      </a:r>
                    </a:p>
                  </a:txBody>
                  <a:tcPr/>
                </a:tc>
                <a:extLst>
                  <a:ext uri="{0D108BD9-81ED-4DB2-BD59-A6C34878D82A}">
                    <a16:rowId xmlns:a16="http://schemas.microsoft.com/office/drawing/2014/main" val="2278858250"/>
                  </a:ext>
                </a:extLst>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9101232"/>
      </p:ext>
    </p:extLst>
  </p:cSld>
  <p:clrMapOvr>
    <a:masterClrMapping/>
  </p:clrMapOvr>
  <mc:AlternateContent xmlns:mc="http://schemas.openxmlformats.org/markup-compatibility/2006" xmlns:p14="http://schemas.microsoft.com/office/powerpoint/2010/main">
    <mc:Choice Requires="p14">
      <p:transition spd="slow" p14:dur="2000" advTm="54718"/>
    </mc:Choice>
    <mc:Fallback xmlns="">
      <p:transition spd="slow" advTm="54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9762" x="6764338" y="3208338"/>
          <p14:tracePt t="9838" x="6773863" y="3208338"/>
          <p14:tracePt t="9882" x="6804025" y="3208338"/>
          <p14:tracePt t="9882" x="6815138" y="3208338"/>
          <p14:tracePt t="9913" x="6935788" y="3217863"/>
          <p14:tracePt t="9935" x="7035800" y="3227388"/>
          <p14:tracePt t="9946" x="7126288" y="3248025"/>
          <p14:tracePt t="9968" x="7307263" y="3268663"/>
          <p14:tracePt t="9980" x="7358063" y="3268663"/>
          <p14:tracePt t="9991" x="7437438" y="3268663"/>
          <p14:tracePt t="10012" x="7539038" y="3287713"/>
          <p14:tracePt t="10024" x="7569200" y="3287713"/>
          <p14:tracePt t="10045" x="7669213" y="3298825"/>
          <p14:tracePt t="10057" x="7720013" y="3308350"/>
          <p14:tracePt t="10069" x="7769225" y="3317875"/>
          <p14:tracePt t="10091" x="7889875" y="3338513"/>
          <p14:tracePt t="10102" x="7940675" y="3338513"/>
          <p14:tracePt t="10114" x="7970838" y="3338513"/>
          <p14:tracePt t="10135" x="8061325" y="3338513"/>
          <p14:tracePt t="10147" x="8110538" y="3348038"/>
          <p14:tracePt t="10168" x="8170863" y="3359150"/>
          <p14:tracePt t="10180" x="8201025" y="3359150"/>
          <p14:tracePt t="10202" x="8272463" y="3359150"/>
          <p14:tracePt t="10213" x="8332788" y="3359150"/>
          <p14:tracePt t="10224" x="8393113" y="3359150"/>
          <p14:tracePt t="10246" x="8432800" y="3359150"/>
          <p14:tracePt t="10758" x="8442325" y="3359150"/>
          <p14:tracePt t="10759" x="0" y="0"/>
        </p14:tracePtLst>
        <p14:tracePtLst>
          <p14:tracePt t="11387" x="6442075" y="3860800"/>
          <p14:tracePt t="11388" x="6453188" y="3860800"/>
          <p14:tracePt t="11399" x="6523038" y="3851275"/>
          <p14:tracePt t="11411" x="6634163" y="3830638"/>
          <p14:tracePt t="11432" x="6724650" y="3830638"/>
          <p14:tracePt t="11443" x="6743700" y="3830638"/>
          <p14:tracePt t="11465" x="6773863" y="3830638"/>
          <p14:tracePt t="11484" x="6794500" y="3830638"/>
          <p14:tracePt t="11495" x="6815138" y="3830638"/>
          <p14:tracePt t="11527" x="6845300" y="3830638"/>
          <p14:tracePt t="11538" x="6875463" y="3830638"/>
          <p14:tracePt t="11559" x="6945313" y="3830638"/>
          <p14:tracePt t="11570" x="6996113" y="3830638"/>
          <p14:tracePt t="11592" x="7126288" y="3830638"/>
          <p14:tracePt t="11603" x="7186613" y="3830638"/>
          <p14:tracePt t="11614" x="7267575" y="3830638"/>
          <p14:tracePt t="11636" x="7407275" y="3830638"/>
          <p14:tracePt t="11647" x="7497763" y="3830638"/>
          <p14:tracePt t="11668" x="7639050" y="3830638"/>
          <p14:tracePt t="11680" x="7729538" y="3830638"/>
          <p14:tracePt t="11702" x="7839075" y="3830638"/>
          <p14:tracePt t="11713" x="7869238" y="3830638"/>
          <p14:tracePt t="11724" x="7910513" y="3830638"/>
          <p14:tracePt t="11745" x="7959725" y="3830638"/>
          <p14:tracePt t="11756" x="7970838" y="3830638"/>
          <p14:tracePt t="11778" x="8061325" y="3830638"/>
          <p14:tracePt t="11790" x="8121650" y="3830638"/>
          <p14:tracePt t="11802" x="8201025" y="3841750"/>
          <p14:tracePt t="11825" x="8332788" y="3851275"/>
          <p14:tracePt t="11837" x="8412163" y="3851275"/>
          <p14:tracePt t="11850" x="8462963" y="3851275"/>
          <p14:tracePt t="11880" x="8543925" y="3851275"/>
          <p14:tracePt t="11903" x="8583613" y="3851275"/>
          <p14:tracePt t="12091" x="0" y="0"/>
        </p14:tracePtLst>
        <p14:tracePtLst>
          <p14:tracePt t="12700" x="6553200" y="4373563"/>
          <p14:tracePt t="12724" x="6573838" y="4373563"/>
          <p14:tracePt t="12756" x="6592888" y="4373563"/>
          <p14:tracePt t="12779" x="6604000" y="4373563"/>
          <p14:tracePt t="12811" x="6623050" y="4373563"/>
          <p14:tracePt t="12822" x="6634163" y="4373563"/>
          <p14:tracePt t="12833" x="6653213" y="4373563"/>
          <p14:tracePt t="12855" x="6724650" y="4373563"/>
          <p14:tracePt t="12867" x="6754813" y="4373563"/>
          <p14:tracePt t="12888" x="6824663" y="4373563"/>
          <p14:tracePt t="12899" x="6864350" y="4373563"/>
          <p14:tracePt t="12921" x="6965950" y="4373563"/>
          <p14:tracePt t="12932" x="7026275" y="4373563"/>
          <p14:tracePt t="12943" x="7096125" y="4373563"/>
          <p14:tracePt t="12965" x="7256463" y="4373563"/>
          <p14:tracePt t="12977" x="7346950" y="4373563"/>
          <p14:tracePt t="12999" x="7608888" y="4373563"/>
          <p14:tracePt t="13011" x="7759700" y="4373563"/>
          <p14:tracePt t="13021" x="7859713" y="4373563"/>
          <p14:tracePt t="13044" x="8101013" y="4373563"/>
          <p14:tracePt t="13044" x="8131175" y="4373563"/>
          <p14:tracePt t="13063" x="8342313" y="4394200"/>
          <p14:tracePt t="13074" x="8432800" y="4394200"/>
          <p14:tracePt t="13086" x="8493125" y="4403725"/>
          <p14:tracePt t="13107" x="8623300" y="4403725"/>
          <p14:tracePt t="13118" x="8664575" y="4403725"/>
          <p14:tracePt t="13140" x="8694738" y="4403725"/>
          <p14:tracePt t="13151" x="8713788" y="4403725"/>
          <p14:tracePt t="13163" x="8724900" y="4403725"/>
          <p14:tracePt t="13185" x="8743950" y="4403725"/>
          <p14:tracePt t="13196" x="8774113" y="4403725"/>
          <p14:tracePt t="13211" x="8824913" y="4403725"/>
          <p14:tracePt t="13233" x="8945563" y="4403725"/>
          <p14:tracePt t="13244" x="9036050" y="4403725"/>
          <p14:tracePt t="13255" x="9177338" y="4403725"/>
          <p14:tracePt t="13277" x="9328150" y="4403725"/>
          <p14:tracePt t="13741" x="9337675" y="4403725"/>
          <p14:tracePt t="13742" x="0" y="0"/>
        </p14:tracePtLst>
        <p14:tracePtLst>
          <p14:tracePt t="16966" x="9598025" y="3770313"/>
          <p14:tracePt t="17117" x="9609138" y="3770313"/>
          <p14:tracePt t="17138" x="9628188" y="3770313"/>
          <p14:tracePt t="17150" x="9639300" y="3770313"/>
          <p14:tracePt t="17172" x="9688513" y="3770313"/>
          <p14:tracePt t="17195" x="9729788" y="3770313"/>
          <p14:tracePt t="17217" x="9790113" y="3770313"/>
          <p14:tracePt t="17228" x="9820275" y="3770313"/>
          <p14:tracePt t="17250" x="9920288" y="3770313"/>
          <p14:tracePt t="17261" x="9950450" y="3770313"/>
          <p14:tracePt t="17281" x="10001250" y="3770313"/>
          <p14:tracePt t="17281" x="10020300" y="3770313"/>
          <p14:tracePt t="17292" x="10050463" y="3770313"/>
          <p14:tracePt t="17303" x="10101263" y="3770313"/>
          <p14:tracePt t="17324" x="10161588" y="3770313"/>
          <p14:tracePt t="17335" x="10212388" y="3770313"/>
          <p14:tracePt t="17357" x="10272713" y="3770313"/>
          <p14:tracePt t="17368" x="10302875" y="3770313"/>
          <p14:tracePt t="17390" x="10423525" y="3770313"/>
          <p14:tracePt t="17391" x="10442575" y="3770313"/>
          <p14:tracePt t="17404" x="10493375" y="3770313"/>
          <p14:tracePt t="17417" x="10544175" y="3770313"/>
          <p14:tracePt t="17428" x="10553700" y="3770313"/>
          <p14:tracePt t="17449" x="10604500" y="3770313"/>
          <p14:tracePt t="17460" x="10644188" y="3770313"/>
          <p14:tracePt t="17461" x="10653713" y="3770313"/>
          <p14:tracePt t="17482" x="10694988" y="3770313"/>
          <p14:tracePt t="17493" x="10704513" y="3770313"/>
          <p14:tracePt t="17515" x="10755313" y="3770313"/>
          <p14:tracePt t="17526" x="10774363" y="3770313"/>
          <p14:tracePt t="17557" x="10785475" y="3770313"/>
          <p14:tracePt t="17654" x="10804525" y="3770313"/>
          <p14:tracePt t="17679" x="10825163" y="3770313"/>
          <p14:tracePt t="17701" x="10834688" y="3770313"/>
          <p14:tracePt t="18585" x="10845800" y="3770313"/>
          <p14:tracePt t="18586" x="0" y="0"/>
        </p14:tracePtLst>
      </p14:laserTraceLst>
    </p:ext>
    <p:ext uri="{E180D4A7-C9FB-4DFB-919C-405C955672EB}">
      <p14:showEvtLst xmlns:p14="http://schemas.microsoft.com/office/powerpoint/2010/main">
        <p14:playEvt time="78" objId="4"/>
        <p14:stopEvt time="53716"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Boot Mode</a:t>
            </a:r>
          </a:p>
        </p:txBody>
      </p:sp>
      <p:grpSp>
        <p:nvGrpSpPr>
          <p:cNvPr id="6" name="Group 5"/>
          <p:cNvGrpSpPr/>
          <p:nvPr/>
        </p:nvGrpSpPr>
        <p:grpSpPr>
          <a:xfrm>
            <a:off x="381000" y="1227324"/>
            <a:ext cx="4212137" cy="5494786"/>
            <a:chOff x="7155109" y="1207639"/>
            <a:chExt cx="4212137" cy="5494786"/>
          </a:xfrm>
        </p:grpSpPr>
        <p:sp>
          <p:nvSpPr>
            <p:cNvPr id="8" name="Rectangle 7"/>
            <p:cNvSpPr/>
            <p:nvPr/>
          </p:nvSpPr>
          <p:spPr>
            <a:xfrm>
              <a:off x="9224108" y="5559425"/>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8"/>
            <p:cNvSpPr/>
            <p:nvPr/>
          </p:nvSpPr>
          <p:spPr>
            <a:xfrm>
              <a:off x="9224108" y="4955727"/>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SRAM</a:t>
              </a:r>
            </a:p>
          </p:txBody>
        </p:sp>
        <p:sp>
          <p:nvSpPr>
            <p:cNvPr id="10" name="Rectangle 9"/>
            <p:cNvSpPr/>
            <p:nvPr/>
          </p:nvSpPr>
          <p:spPr>
            <a:xfrm>
              <a:off x="9224108" y="4370605"/>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11" name="Rectangle 10"/>
            <p:cNvSpPr/>
            <p:nvPr/>
          </p:nvSpPr>
          <p:spPr>
            <a:xfrm>
              <a:off x="9220200" y="1942810"/>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2" name="Rectangle 11"/>
            <p:cNvSpPr/>
            <p:nvPr/>
          </p:nvSpPr>
          <p:spPr>
            <a:xfrm>
              <a:off x="9222328" y="3158313"/>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3" name="Rectangle 12"/>
            <p:cNvSpPr/>
            <p:nvPr/>
          </p:nvSpPr>
          <p:spPr>
            <a:xfrm>
              <a:off x="9220200" y="1373647"/>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4" name="Rectangle 13"/>
            <p:cNvSpPr/>
            <p:nvPr/>
          </p:nvSpPr>
          <p:spPr>
            <a:xfrm>
              <a:off x="9220200" y="1373647"/>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8045580" y="5941620"/>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16" name="Group 15"/>
            <p:cNvGrpSpPr/>
            <p:nvPr/>
          </p:nvGrpSpPr>
          <p:grpSpPr>
            <a:xfrm>
              <a:off x="7227994" y="5407025"/>
              <a:ext cx="1995254" cy="690090"/>
              <a:chOff x="138346" y="5410200"/>
              <a:chExt cx="1995254" cy="690090"/>
            </a:xfrm>
          </p:grpSpPr>
          <p:sp>
            <p:nvSpPr>
              <p:cNvPr id="17" name="TextBox 16"/>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18" name="Left Brace 17"/>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0" name="Group 19"/>
            <p:cNvGrpSpPr/>
            <p:nvPr/>
          </p:nvGrpSpPr>
          <p:grpSpPr>
            <a:xfrm>
              <a:off x="7220619" y="4794448"/>
              <a:ext cx="1996533" cy="757161"/>
              <a:chOff x="130971" y="4797623"/>
              <a:chExt cx="1996533" cy="757161"/>
            </a:xfrm>
          </p:grpSpPr>
          <p:sp>
            <p:nvSpPr>
              <p:cNvPr id="21" name="TextBox 20"/>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22" name="Left Brace 21"/>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4" name="Group 23"/>
            <p:cNvGrpSpPr/>
            <p:nvPr/>
          </p:nvGrpSpPr>
          <p:grpSpPr>
            <a:xfrm>
              <a:off x="7215181" y="4261048"/>
              <a:ext cx="2001111" cy="688777"/>
              <a:chOff x="125533" y="4264223"/>
              <a:chExt cx="2001111" cy="688777"/>
            </a:xfrm>
          </p:grpSpPr>
          <p:sp>
            <p:nvSpPr>
              <p:cNvPr id="25" name="TextBox 24"/>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26" name="Left Brace 25"/>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8" name="Group 27"/>
            <p:cNvGrpSpPr/>
            <p:nvPr/>
          </p:nvGrpSpPr>
          <p:grpSpPr>
            <a:xfrm>
              <a:off x="7318248" y="3041847"/>
              <a:ext cx="1905000" cy="1351459"/>
              <a:chOff x="228600" y="3045022"/>
              <a:chExt cx="1905000" cy="1351459"/>
            </a:xfrm>
          </p:grpSpPr>
          <p:sp>
            <p:nvSpPr>
              <p:cNvPr id="29" name="TextBox 28"/>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30" name="Left Brace 29"/>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32" name="TextBox 31"/>
            <p:cNvSpPr txBox="1"/>
            <p:nvPr/>
          </p:nvSpPr>
          <p:spPr>
            <a:xfrm>
              <a:off x="8044720" y="1207639"/>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33" name="Group 32"/>
            <p:cNvGrpSpPr/>
            <p:nvPr/>
          </p:nvGrpSpPr>
          <p:grpSpPr>
            <a:xfrm>
              <a:off x="7155109" y="1282883"/>
              <a:ext cx="917211" cy="671531"/>
              <a:chOff x="65461" y="1286058"/>
              <a:chExt cx="917211" cy="671531"/>
            </a:xfrm>
          </p:grpSpPr>
          <p:sp>
            <p:nvSpPr>
              <p:cNvPr id="34" name="Left Brace 33"/>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6" name="Group 35"/>
            <p:cNvGrpSpPr/>
            <p:nvPr/>
          </p:nvGrpSpPr>
          <p:grpSpPr>
            <a:xfrm>
              <a:off x="7307909" y="1800526"/>
              <a:ext cx="1908383" cy="1404575"/>
              <a:chOff x="218261" y="1803701"/>
              <a:chExt cx="1908383" cy="1404575"/>
            </a:xfrm>
          </p:grpSpPr>
          <p:sp>
            <p:nvSpPr>
              <p:cNvPr id="37" name="TextBox 36"/>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38" name="Left Brace 37"/>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40" name="Right Brace 39"/>
            <p:cNvSpPr/>
            <p:nvPr/>
          </p:nvSpPr>
          <p:spPr>
            <a:xfrm rot="5400000">
              <a:off x="10165148" y="5227125"/>
              <a:ext cx="260197" cy="214399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9680448" y="6425426"/>
              <a:ext cx="1268296" cy="276999"/>
            </a:xfrm>
            <a:prstGeom prst="rect">
              <a:avLst/>
            </a:prstGeom>
            <a:noFill/>
          </p:spPr>
          <p:txBody>
            <a:bodyPr wrap="none" rtlCol="0">
              <a:spAutoFit/>
            </a:bodyPr>
            <a:lstStyle/>
            <a:p>
              <a:r>
                <a:rPr lang="en-US" sz="1200" dirty="0"/>
                <a:t>One Byte (8 bits)</a:t>
              </a:r>
            </a:p>
          </p:txBody>
        </p:sp>
      </p:grpSp>
      <p:cxnSp>
        <p:nvCxnSpPr>
          <p:cNvPr id="50" name="Straight Connector 49"/>
          <p:cNvCxnSpPr/>
          <p:nvPr/>
        </p:nvCxnSpPr>
        <p:spPr>
          <a:xfrm>
            <a:off x="4593137" y="6137225"/>
            <a:ext cx="1426663" cy="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93137" y="1787579"/>
            <a:ext cx="1426663" cy="3791532"/>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34975" y="1710817"/>
            <a:ext cx="1800467" cy="1728667"/>
            <a:chOff x="9334975" y="1710817"/>
            <a:chExt cx="1800467" cy="1728667"/>
          </a:xfrm>
        </p:grpSpPr>
        <p:sp>
          <p:nvSpPr>
            <p:cNvPr id="60" name="Right Brace 59"/>
            <p:cNvSpPr/>
            <p:nvPr/>
          </p:nvSpPr>
          <p:spPr>
            <a:xfrm>
              <a:off x="9334975" y="1710817"/>
              <a:ext cx="248135" cy="172866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9459042" y="2127988"/>
              <a:ext cx="1676400" cy="923330"/>
            </a:xfrm>
            <a:prstGeom prst="rect">
              <a:avLst/>
            </a:prstGeom>
            <a:noFill/>
          </p:spPr>
          <p:txBody>
            <a:bodyPr wrap="square" rtlCol="0">
              <a:spAutoFit/>
            </a:bodyPr>
            <a:lstStyle/>
            <a:p>
              <a:pPr algn="ctr"/>
              <a:r>
                <a:rPr lang="en-US" dirty="0"/>
                <a:t>ROM region reserved to bootloaders</a:t>
              </a:r>
            </a:p>
          </p:txBody>
        </p:sp>
      </p:grpSp>
      <p:graphicFrame>
        <p:nvGraphicFramePr>
          <p:cNvPr id="62" name="Content Placeholder 4"/>
          <p:cNvGraphicFramePr>
            <a:graphicFrameLocks/>
          </p:cNvGraphicFramePr>
          <p:nvPr>
            <p:extLst>
              <p:ext uri="{D42A27DB-BD31-4B8C-83A1-F6EECF244321}">
                <p14:modId xmlns:p14="http://schemas.microsoft.com/office/powerpoint/2010/main" val="518370991"/>
              </p:ext>
            </p:extLst>
          </p:nvPr>
        </p:nvGraphicFramePr>
        <p:xfrm>
          <a:off x="5757359" y="95634"/>
          <a:ext cx="4631874" cy="1483360"/>
        </p:xfrm>
        <a:graphic>
          <a:graphicData uri="http://schemas.openxmlformats.org/drawingml/2006/table">
            <a:tbl>
              <a:tblPr firstRow="1" bandRow="1">
                <a:tableStyleId>{5C22544A-7EE6-4342-B048-85BDC9FD1C3A}</a:tableStyleId>
              </a:tblPr>
              <a:tblGrid>
                <a:gridCol w="821874">
                  <a:extLst>
                    <a:ext uri="{9D8B030D-6E8A-4147-A177-3AD203B41FA5}">
                      <a16:colId xmlns:a16="http://schemas.microsoft.com/office/drawing/2014/main" val="1280604405"/>
                    </a:ext>
                  </a:extLst>
                </a:gridCol>
                <a:gridCol w="838200">
                  <a:extLst>
                    <a:ext uri="{9D8B030D-6E8A-4147-A177-3AD203B41FA5}">
                      <a16:colId xmlns:a16="http://schemas.microsoft.com/office/drawing/2014/main" val="1825375040"/>
                    </a:ext>
                  </a:extLst>
                </a:gridCol>
                <a:gridCol w="2971800">
                  <a:extLst>
                    <a:ext uri="{9D8B030D-6E8A-4147-A177-3AD203B41FA5}">
                      <a16:colId xmlns:a16="http://schemas.microsoft.com/office/drawing/2014/main" val="142363529"/>
                    </a:ext>
                  </a:extLst>
                </a:gridCol>
              </a:tblGrid>
              <a:tr h="370840">
                <a:tc>
                  <a:txBody>
                    <a:bodyPr/>
                    <a:lstStyle/>
                    <a:p>
                      <a:pPr algn="ctr"/>
                      <a:r>
                        <a:rPr lang="en-US" dirty="0">
                          <a:latin typeface="Consolas" panose="020B0609020204030204" pitchFamily="49" charset="0"/>
                          <a:cs typeface="Consolas" panose="020B0609020204030204" pitchFamily="49" charset="0"/>
                        </a:rPr>
                        <a:t>Boot1</a:t>
                      </a:r>
                    </a:p>
                  </a:txBody>
                  <a:tcPr/>
                </a:tc>
                <a:tc>
                  <a:txBody>
                    <a:bodyPr/>
                    <a:lstStyle/>
                    <a:p>
                      <a:pPr algn="ctr"/>
                      <a:r>
                        <a:rPr lang="en-US" dirty="0">
                          <a:latin typeface="Consolas" panose="020B0609020204030204" pitchFamily="49" charset="0"/>
                          <a:cs typeface="Consolas" panose="020B0609020204030204" pitchFamily="49" charset="0"/>
                        </a:rPr>
                        <a:t>Boot0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Boot Mode</a:t>
                      </a:r>
                    </a:p>
                  </a:txBody>
                  <a:tcPr anchor="ctr"/>
                </a:tc>
                <a:extLst>
                  <a:ext uri="{0D108BD9-81ED-4DB2-BD59-A6C34878D82A}">
                    <a16:rowId xmlns:a16="http://schemas.microsoft.com/office/drawing/2014/main" val="2259918348"/>
                  </a:ext>
                </a:extLst>
              </a:tr>
              <a:tr h="370840">
                <a:tc>
                  <a:txBody>
                    <a:bodyPr/>
                    <a:lstStyle/>
                    <a:p>
                      <a:pPr algn="ctr"/>
                      <a:r>
                        <a:rPr lang="en-US" b="1" dirty="0">
                          <a:latin typeface="Consolas" panose="020B0609020204030204" pitchFamily="49" charset="0"/>
                          <a:cs typeface="Consolas" panose="020B0609020204030204" pitchFamily="49" charset="0"/>
                        </a:rPr>
                        <a:t>x</a:t>
                      </a:r>
                    </a:p>
                  </a:txBody>
                  <a:tcPr/>
                </a:tc>
                <a:tc>
                  <a:txBody>
                    <a:bodyPr/>
                    <a:lstStyle/>
                    <a:p>
                      <a:pPr algn="ctr"/>
                      <a:r>
                        <a:rPr lang="en-US" b="1" dirty="0">
                          <a:latin typeface="Consolas" panose="020B0609020204030204" pitchFamily="49" charset="0"/>
                          <a:cs typeface="Consolas" panose="020B0609020204030204" pitchFamily="49" charset="0"/>
                        </a:rPr>
                        <a:t>0</a:t>
                      </a:r>
                    </a:p>
                  </a:txBody>
                  <a:tcPr/>
                </a:tc>
                <a:tc>
                  <a:txBody>
                    <a:bodyPr/>
                    <a:lstStyle/>
                    <a:p>
                      <a:r>
                        <a:rPr lang="en-US" dirty="0"/>
                        <a:t>Boot from main</a:t>
                      </a:r>
                      <a:r>
                        <a:rPr lang="en-US" baseline="0" dirty="0"/>
                        <a:t> flash memory</a:t>
                      </a:r>
                      <a:endParaRPr lang="en-US" dirty="0"/>
                    </a:p>
                  </a:txBody>
                  <a:tcPr/>
                </a:tc>
                <a:extLst>
                  <a:ext uri="{0D108BD9-81ED-4DB2-BD59-A6C34878D82A}">
                    <a16:rowId xmlns:a16="http://schemas.microsoft.com/office/drawing/2014/main" val="1755197259"/>
                  </a:ext>
                </a:extLst>
              </a:tr>
              <a:tr h="370840">
                <a:tc>
                  <a:txBody>
                    <a:bodyPr/>
                    <a:lstStyle/>
                    <a:p>
                      <a:pPr algn="ctr"/>
                      <a:r>
                        <a:rPr lang="en-US" b="1" dirty="0">
                          <a:latin typeface="Consolas" panose="020B0609020204030204" pitchFamily="49" charset="0"/>
                          <a:cs typeface="Consolas" panose="020B0609020204030204" pitchFamily="49" charset="0"/>
                        </a:rPr>
                        <a:t>0</a:t>
                      </a:r>
                    </a:p>
                  </a:txBody>
                  <a:tcPr/>
                </a:tc>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r>
                        <a:rPr lang="en-US" dirty="0"/>
                        <a:t>Boot from system memory</a:t>
                      </a:r>
                    </a:p>
                  </a:txBody>
                  <a:tcPr/>
                </a:tc>
                <a:extLst>
                  <a:ext uri="{0D108BD9-81ED-4DB2-BD59-A6C34878D82A}">
                    <a16:rowId xmlns:a16="http://schemas.microsoft.com/office/drawing/2014/main" val="944295001"/>
                  </a:ext>
                </a:extLst>
              </a:tr>
              <a:tr h="370840">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r>
                        <a:rPr lang="en-US" dirty="0"/>
                        <a:t>Boot from embedded SRAM</a:t>
                      </a:r>
                    </a:p>
                  </a:txBody>
                  <a:tcPr/>
                </a:tc>
                <a:extLst>
                  <a:ext uri="{0D108BD9-81ED-4DB2-BD59-A6C34878D82A}">
                    <a16:rowId xmlns:a16="http://schemas.microsoft.com/office/drawing/2014/main" val="2278858250"/>
                  </a:ext>
                </a:extLst>
              </a:tr>
            </a:tbl>
          </a:graphicData>
        </a:graphic>
      </p:graphicFrame>
      <p:grpSp>
        <p:nvGrpSpPr>
          <p:cNvPr id="5" name="Group 4"/>
          <p:cNvGrpSpPr/>
          <p:nvPr/>
        </p:nvGrpSpPr>
        <p:grpSpPr>
          <a:xfrm>
            <a:off x="6019800" y="1631345"/>
            <a:ext cx="3321666" cy="4637736"/>
            <a:chOff x="6019800" y="1631345"/>
            <a:chExt cx="3321666" cy="4637736"/>
          </a:xfrm>
        </p:grpSpPr>
        <p:grpSp>
          <p:nvGrpSpPr>
            <p:cNvPr id="4" name="Group 3"/>
            <p:cNvGrpSpPr/>
            <p:nvPr/>
          </p:nvGrpSpPr>
          <p:grpSpPr>
            <a:xfrm>
              <a:off x="6019800" y="1787580"/>
              <a:ext cx="2140556" cy="4349645"/>
              <a:chOff x="6019800" y="1393332"/>
              <a:chExt cx="2140556" cy="4743893"/>
            </a:xfrm>
          </p:grpSpPr>
          <p:sp>
            <p:nvSpPr>
              <p:cNvPr id="42" name="Rectangle 41"/>
              <p:cNvSpPr/>
              <p:nvPr/>
            </p:nvSpPr>
            <p:spPr>
              <a:xfrm>
                <a:off x="6023708" y="5579110"/>
                <a:ext cx="2136648" cy="5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 to flash, system memory or SRAM</a:t>
                </a:r>
              </a:p>
            </p:txBody>
          </p:sp>
          <p:sp>
            <p:nvSpPr>
              <p:cNvPr id="43" name="Rectangle 42"/>
              <p:cNvSpPr/>
              <p:nvPr/>
            </p:nvSpPr>
            <p:spPr>
              <a:xfrm>
                <a:off x="6023708" y="5201346"/>
                <a:ext cx="2136648" cy="3699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4" name="Rectangle 43"/>
              <p:cNvSpPr/>
              <p:nvPr/>
            </p:nvSpPr>
            <p:spPr>
              <a:xfrm>
                <a:off x="6023708" y="4390290"/>
                <a:ext cx="2136648" cy="8032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Flash</a:t>
                </a:r>
              </a:p>
            </p:txBody>
          </p:sp>
          <p:sp>
            <p:nvSpPr>
              <p:cNvPr id="45" name="Rectangle 44"/>
              <p:cNvSpPr/>
              <p:nvPr/>
            </p:nvSpPr>
            <p:spPr>
              <a:xfrm>
                <a:off x="6019800" y="1962495"/>
                <a:ext cx="2136648" cy="120385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memory</a:t>
                </a:r>
              </a:p>
              <a:p>
                <a:pPr algn="ctr"/>
                <a:r>
                  <a:rPr lang="en-US" dirty="0"/>
                  <a:t>(bootloader)</a:t>
                </a:r>
              </a:p>
            </p:txBody>
          </p:sp>
          <p:sp>
            <p:nvSpPr>
              <p:cNvPr id="46" name="Rectangle 45"/>
              <p:cNvSpPr/>
              <p:nvPr/>
            </p:nvSpPr>
            <p:spPr>
              <a:xfrm>
                <a:off x="6021928" y="3177998"/>
                <a:ext cx="2136648" cy="121229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7" name="Rectangle 46"/>
              <p:cNvSpPr/>
              <p:nvPr/>
            </p:nvSpPr>
            <p:spPr>
              <a:xfrm>
                <a:off x="6019800" y="1393332"/>
                <a:ext cx="2136648" cy="548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Bytes</a:t>
                </a:r>
              </a:p>
            </p:txBody>
          </p:sp>
          <p:sp>
            <p:nvSpPr>
              <p:cNvPr id="48" name="Rectangle 47"/>
              <p:cNvSpPr/>
              <p:nvPr/>
            </p:nvSpPr>
            <p:spPr>
              <a:xfrm>
                <a:off x="6019800" y="1393332"/>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p:cNvSpPr txBox="1"/>
            <p:nvPr/>
          </p:nvSpPr>
          <p:spPr>
            <a:xfrm>
              <a:off x="8162938" y="5961304"/>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sp>
          <p:nvSpPr>
            <p:cNvPr id="55" name="TextBox 54"/>
            <p:cNvSpPr txBox="1"/>
            <p:nvPr/>
          </p:nvSpPr>
          <p:spPr>
            <a:xfrm>
              <a:off x="8156448" y="5085710"/>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57" name="TextBox 56"/>
            <p:cNvSpPr txBox="1"/>
            <p:nvPr/>
          </p:nvSpPr>
          <p:spPr>
            <a:xfrm>
              <a:off x="8156448" y="1631345"/>
              <a:ext cx="1178528" cy="307777"/>
            </a:xfrm>
            <a:prstGeom prst="rect">
              <a:avLst/>
            </a:prstGeom>
            <a:noFill/>
          </p:spPr>
          <p:txBody>
            <a:bodyPr wrap="none" rtlCol="0">
              <a:spAutoFit/>
            </a:bodyPr>
            <a:lstStyle/>
            <a:p>
              <a:r>
                <a:rPr lang="en-US" sz="1400" dirty="0">
                  <a:latin typeface="Consolas" panose="020B0609020204030204" pitchFamily="49" charset="0"/>
                </a:rPr>
                <a:t>0x1FFFFFFF</a:t>
              </a:r>
            </a:p>
          </p:txBody>
        </p:sp>
        <p:sp>
          <p:nvSpPr>
            <p:cNvPr id="58" name="TextBox 57"/>
            <p:cNvSpPr txBox="1"/>
            <p:nvPr/>
          </p:nvSpPr>
          <p:spPr>
            <a:xfrm>
              <a:off x="8156448" y="3226748"/>
              <a:ext cx="1178528" cy="307777"/>
            </a:xfrm>
            <a:prstGeom prst="rect">
              <a:avLst/>
            </a:prstGeom>
            <a:noFill/>
          </p:spPr>
          <p:txBody>
            <a:bodyPr wrap="none" rtlCol="0">
              <a:spAutoFit/>
            </a:bodyPr>
            <a:lstStyle/>
            <a:p>
              <a:r>
                <a:rPr lang="en-US" sz="1400" dirty="0">
                  <a:latin typeface="Consolas" panose="020B0609020204030204" pitchFamily="49" charset="0"/>
                </a:rPr>
                <a:t>0x1FFF0000</a:t>
              </a:r>
            </a:p>
          </p:txBody>
        </p:sp>
        <p:sp>
          <p:nvSpPr>
            <p:cNvPr id="59" name="TextBox 58"/>
            <p:cNvSpPr txBox="1"/>
            <p:nvPr/>
          </p:nvSpPr>
          <p:spPr>
            <a:xfrm>
              <a:off x="8162938" y="4336671"/>
              <a:ext cx="1178528" cy="307777"/>
            </a:xfrm>
            <a:prstGeom prst="rect">
              <a:avLst/>
            </a:prstGeom>
            <a:noFill/>
          </p:spPr>
          <p:txBody>
            <a:bodyPr wrap="none" rtlCol="0">
              <a:spAutoFit/>
            </a:bodyPr>
            <a:lstStyle/>
            <a:p>
              <a:r>
                <a:rPr lang="en-US" sz="1400" dirty="0">
                  <a:latin typeface="Consolas" panose="020B0609020204030204" pitchFamily="49" charset="0"/>
                </a:rPr>
                <a:t>0x080X0000</a:t>
              </a:r>
            </a:p>
          </p:txBody>
        </p:sp>
        <p:sp>
          <p:nvSpPr>
            <p:cNvPr id="63" name="TextBox 62"/>
            <p:cNvSpPr txBox="1"/>
            <p:nvPr/>
          </p:nvSpPr>
          <p:spPr>
            <a:xfrm>
              <a:off x="8153400" y="2206823"/>
              <a:ext cx="1178528" cy="307777"/>
            </a:xfrm>
            <a:prstGeom prst="rect">
              <a:avLst/>
            </a:prstGeom>
            <a:noFill/>
          </p:spPr>
          <p:txBody>
            <a:bodyPr wrap="none" rtlCol="0">
              <a:spAutoFit/>
            </a:bodyPr>
            <a:lstStyle/>
            <a:p>
              <a:r>
                <a:rPr lang="en-US" sz="1400" dirty="0">
                  <a:latin typeface="Consolas" panose="020B0609020204030204" pitchFamily="49" charset="0"/>
                </a:rPr>
                <a:t>0x1FFF77FF</a:t>
              </a:r>
            </a:p>
          </p:txBody>
        </p:sp>
      </p:grpSp>
      <p:pic>
        <p:nvPicPr>
          <p:cNvPr id="52" name="Audio 5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0245317"/>
      </p:ext>
    </p:extLst>
  </p:cSld>
  <p:clrMapOvr>
    <a:masterClrMapping/>
  </p:clrMapOvr>
  <mc:AlternateContent xmlns:mc="http://schemas.openxmlformats.org/markup-compatibility/2006" xmlns:p14="http://schemas.microsoft.com/office/powerpoint/2010/main">
    <mc:Choice Requires="p14">
      <p:transition spd="slow" p14:dur="2000" advTm="68508"/>
    </mc:Choice>
    <mc:Fallback xmlns="">
      <p:transition spd="slow" advTm="6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500"/>
                                        <p:tgtEl>
                                          <p:spTgt spid="51"/>
                                        </p:tgtEl>
                                      </p:cBhvr>
                                    </p:animEffect>
                                  </p:childTnLst>
                                </p:cTn>
                              </p:par>
                              <p:par>
                                <p:cTn id="12" presetID="22" presetClass="entr" presetSubtype="8"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2"/>
                </p:tgtEl>
              </p:cMediaNode>
            </p:audio>
          </p:childTnLst>
        </p:cTn>
      </p:par>
    </p:tnLst>
  </p:timing>
  <p:extLst mod="1">
    <p:ext uri="{3A86A75C-4F4B-4683-9AE1-C65F6400EC91}">
      <p14:laserTraceLst xmlns:p14="http://schemas.microsoft.com/office/powerpoint/2010/main">
        <p14:tracePtLst>
          <p14:tracePt t="2712" x="3768725" y="5892800"/>
          <p14:tracePt t="2789" x="3819525" y="5922963"/>
          <p14:tracePt t="2790" x="3840163" y="5922963"/>
          <p14:tracePt t="2801" x="3870325" y="5932488"/>
          <p14:tracePt t="2813" x="3900488" y="5932488"/>
          <p14:tracePt t="2835" x="3919538" y="5932488"/>
          <p14:tracePt t="2847" x="3930650" y="5932488"/>
          <p14:tracePt t="2869" x="3949700" y="5932488"/>
          <p14:tracePt t="2880" x="3970338" y="5932488"/>
          <p14:tracePt t="2893" x="3979863" y="5932488"/>
          <p14:tracePt t="2915" x="4021138" y="5932488"/>
          <p14:tracePt t="2993" x="4021138" y="5922963"/>
          <p14:tracePt t="3005" x="4040188" y="5902325"/>
          <p14:tracePt t="3017" x="4051300" y="5883275"/>
          <p14:tracePt t="3040" x="4070350" y="5772150"/>
          <p14:tracePt t="3051" x="4111625" y="5702300"/>
          <p14:tracePt t="3073" x="4160838" y="5491163"/>
          <p14:tracePt t="3091" x="4202113" y="5219700"/>
          <p14:tracePt t="3091" x="4202113" y="5178425"/>
          <p14:tracePt t="3104" x="4202113" y="4987925"/>
          <p14:tracePt t="3116" x="4221163" y="4776788"/>
          <p14:tracePt t="3128" x="4221163" y="4595813"/>
          <p14:tracePt t="3150" x="4211638" y="4264025"/>
          <p14:tracePt t="3163" x="4211638" y="4102100"/>
          <p14:tracePt t="3175" x="4191000" y="3962400"/>
          <p14:tracePt t="3197" x="4191000" y="3760788"/>
          <p14:tracePt t="3197" x="4191000" y="3740150"/>
          <p14:tracePt t="3209" x="4191000" y="3670300"/>
          <p14:tracePt t="3221" x="4191000" y="3630613"/>
          <p14:tracePt t="3243" x="4191000" y="3540125"/>
          <p14:tracePt t="3254" x="4191000" y="3468688"/>
          <p14:tracePt t="3276" x="4191000" y="3368675"/>
          <p14:tracePt t="3288" x="4181475" y="3298825"/>
          <p14:tracePt t="3299" x="4181475" y="3238500"/>
          <p14:tracePt t="3300" x="4181475" y="3208338"/>
          <p14:tracePt t="3322" x="4191000" y="3027363"/>
          <p14:tracePt t="3333" x="4202113" y="2955925"/>
          <p14:tracePt t="3346" x="4221163" y="2846388"/>
          <p14:tracePt t="3368" x="4251325" y="2755900"/>
          <p14:tracePt t="3380" x="4271963" y="2684463"/>
          <p14:tracePt t="3392" x="4302125" y="2635250"/>
          <p14:tracePt t="3414" x="4341813" y="2484438"/>
          <p14:tracePt t="3426" x="4371975" y="2393950"/>
          <p14:tracePt t="3448" x="4422775" y="2222500"/>
          <p14:tracePt t="3461" x="4452938" y="2141538"/>
          <p14:tracePt t="3462" x="4452938" y="2122488"/>
          <p14:tracePt t="3473" x="4452938" y="2092325"/>
          <p14:tracePt t="3484" x="4452938" y="2071688"/>
          <p14:tracePt t="3507" x="4452938" y="2041525"/>
          <p14:tracePt t="3507" x="4452938" y="2020888"/>
          <p14:tracePt t="3519" x="4452938" y="2011363"/>
          <p14:tracePt t="3542" x="4452938" y="1990725"/>
          <p14:tracePt t="3618" x="4452938" y="1981200"/>
          <p14:tracePt t="3631" x="4452938" y="1960563"/>
          <p14:tracePt t="3643" x="4441825" y="1930400"/>
          <p14:tracePt t="3665" x="4441825" y="1851025"/>
          <p14:tracePt t="3676" x="4432300" y="1839913"/>
          <p14:tracePt t="3808" x="4432300" y="1851025"/>
          <p14:tracePt t="3821" x="4432300" y="1920875"/>
          <p14:tracePt t="3832" x="4432300" y="2020888"/>
          <p14:tracePt t="3854" x="4441825" y="2252663"/>
          <p14:tracePt t="3867" x="4452938" y="2403475"/>
          <p14:tracePt t="3879" x="4471988" y="2554288"/>
          <p14:tracePt t="3908" x="4552950" y="2986088"/>
          <p14:tracePt t="3930" x="4613275" y="3378200"/>
          <p14:tracePt t="3942" x="4694238" y="3649663"/>
          <p14:tracePt t="3964" x="4784725" y="3981450"/>
          <p14:tracePt t="3976" x="4814888" y="4113213"/>
          <p14:tracePt t="3988" x="4845050" y="4222750"/>
          <p14:tracePt t="4011" x="4864100" y="4403725"/>
          <p14:tracePt t="4022" x="4864100" y="4484688"/>
          <p14:tracePt t="4034" x="4864100" y="4595813"/>
          <p14:tracePt t="4056" x="4864100" y="4806950"/>
          <p14:tracePt t="4067" x="4864100" y="4916488"/>
          <p14:tracePt t="4080" x="4854575" y="4997450"/>
          <p14:tracePt t="4101" x="4854575" y="5199063"/>
          <p14:tracePt t="4101" x="4854575" y="5229225"/>
          <p14:tracePt t="4114" x="4854575" y="5319713"/>
          <p14:tracePt t="4126" x="4854575" y="5419725"/>
          <p14:tracePt t="4149" x="4833938" y="5561013"/>
          <p14:tracePt t="4161" x="4814888" y="5611813"/>
          <p14:tracePt t="4173" x="4814888" y="5630863"/>
          <p14:tracePt t="4195" x="4814888" y="5641975"/>
          <p14:tracePt t="4207" x="4814888" y="5651500"/>
          <p14:tracePt t="4229" x="4803775" y="5661025"/>
          <p14:tracePt t="4241" x="4803775" y="5672138"/>
          <p14:tracePt t="4274" x="4794250" y="5681663"/>
          <p14:tracePt t="4285" x="4773613" y="5691188"/>
          <p14:tracePt t="4324" x="4733925" y="5781675"/>
          <p14:tracePt t="4347" x="4733925" y="5792788"/>
          <p14:tracePt t="4835" x="4733925" y="5802313"/>
          <p14:tracePt t="4836" x="0" y="0"/>
        </p14:tracePtLst>
        <p14:tracePtLst>
          <p14:tracePt t="19878" x="8070850" y="2654300"/>
          <p14:tracePt t="20324" x="0" y="0"/>
        </p14:tracePtLst>
        <p14:tracePtLst>
          <p14:tracePt t="24946" x="6492875" y="5078413"/>
          <p14:tracePt t="24959" x="6492875" y="5067300"/>
          <p14:tracePt t="25060" x="6502400" y="5067300"/>
          <p14:tracePt t="25072" x="6543675" y="5067300"/>
          <p14:tracePt t="25084" x="6573838" y="5067300"/>
          <p14:tracePt t="25107" x="6653213" y="5067300"/>
          <p14:tracePt t="25118" x="6713538" y="5057775"/>
          <p14:tracePt t="25130" x="6754813" y="5048250"/>
          <p14:tracePt t="25152" x="6784975" y="5048250"/>
          <p14:tracePt t="25165" x="6815138" y="5048250"/>
          <p14:tracePt t="25193" x="6864350" y="5048250"/>
          <p14:tracePt t="25214" x="6894513" y="5048250"/>
          <p14:tracePt t="25226" x="6915150" y="5048250"/>
          <p14:tracePt t="25238" x="6945313" y="5048250"/>
          <p14:tracePt t="25260" x="7015163" y="5048250"/>
          <p14:tracePt t="25272" x="7065963" y="5048250"/>
          <p14:tracePt t="25295" x="7126288" y="5048250"/>
          <p14:tracePt t="25307" x="7177088" y="5048250"/>
          <p14:tracePt t="25318" x="7196138" y="5048250"/>
          <p14:tracePt t="25341" x="7246938" y="5048250"/>
          <p14:tracePt t="25353" x="7256463" y="5048250"/>
          <p14:tracePt t="25365" x="7297738" y="5048250"/>
          <p14:tracePt t="25387" x="7377113" y="5048250"/>
          <p14:tracePt t="25399" x="7437438" y="5048250"/>
          <p14:tracePt t="25400" x="7448550" y="5048250"/>
          <p14:tracePt t="25411" x="7467600" y="5048250"/>
          <p14:tracePt t="25433" x="7539038" y="5048250"/>
          <p14:tracePt t="25445" x="7548563" y="5048250"/>
          <p14:tracePt t="25457" x="7588250" y="5048250"/>
          <p14:tracePt t="25480" x="7669213" y="5048250"/>
          <p14:tracePt t="25492" x="7678738" y="5048250"/>
          <p14:tracePt t="25524" x="7720013" y="5048250"/>
          <p14:tracePt t="25947" x="0" y="0"/>
        </p14:tracePtLst>
        <p14:tracePtLst>
          <p14:tracePt t="28021" x="6161088" y="5932488"/>
          <p14:tracePt t="28269" x="6181725" y="5932488"/>
          <p14:tracePt t="28302" x="6200775" y="5932488"/>
          <p14:tracePt t="28325" x="6230938" y="5932488"/>
          <p14:tracePt t="28369" x="6242050" y="5932488"/>
          <p14:tracePt t="28382" x="6261100" y="5932488"/>
          <p14:tracePt t="28410" x="6311900" y="5932488"/>
          <p14:tracePt t="28433" x="6342063" y="5932488"/>
          <p14:tracePt t="28466" x="6362700" y="5932488"/>
          <p14:tracePt t="28477" x="6392863" y="5932488"/>
          <p14:tracePt t="28489" x="6411913" y="5932488"/>
          <p14:tracePt t="28511" x="6442075" y="5932488"/>
          <p14:tracePt t="28522" x="6462713" y="5932488"/>
          <p14:tracePt t="28544" x="6492875" y="5932488"/>
          <p14:tracePt t="28556" x="6513513" y="5932488"/>
          <p14:tracePt t="28588" x="6543675" y="5932488"/>
          <p14:tracePt t="28601" x="6562725" y="5932488"/>
          <p14:tracePt t="28613" x="6573838" y="5932488"/>
          <p14:tracePt t="28647" x="6592888" y="5932488"/>
          <p14:tracePt t="28668" x="6604000" y="5932488"/>
          <p14:tracePt t="28691" x="6623050" y="5932488"/>
          <p14:tracePt t="28713" x="6653213" y="5932488"/>
          <p14:tracePt t="28747" x="6673850" y="5932488"/>
          <p14:tracePt t="28768" x="6704013" y="5932488"/>
          <p14:tracePt t="28790" x="6724650" y="5932488"/>
          <p14:tracePt t="28810" x="6743700" y="5932488"/>
          <p14:tracePt t="28833" x="6754813" y="5932488"/>
          <p14:tracePt t="28855" x="6773863" y="5932488"/>
          <p14:tracePt t="28878" x="6784975" y="5932488"/>
          <p14:tracePt t="28902" x="6824663" y="5932488"/>
          <p14:tracePt t="28913" x="6834188" y="5932488"/>
          <p14:tracePt t="28947" x="6854825" y="5932488"/>
          <p14:tracePt t="28959" x="6875463" y="5932488"/>
          <p14:tracePt t="30399" x="6905625" y="5932488"/>
          <p14:tracePt t="30426" x="6935788" y="5932488"/>
          <p14:tracePt t="30482" x="6954838" y="5932488"/>
          <p14:tracePt t="30506" x="6975475" y="5932488"/>
          <p14:tracePt t="30528" x="7005638" y="5932488"/>
          <p14:tracePt t="30540" x="7015163" y="5932488"/>
          <p14:tracePt t="30551" x="7035800" y="5932488"/>
          <p14:tracePt t="30573" x="7056438" y="5932488"/>
          <p14:tracePt t="30585" x="7075488" y="5932488"/>
          <p14:tracePt t="30606" x="7086600" y="5932488"/>
          <p14:tracePt t="30629" x="7105650" y="5932488"/>
          <p14:tracePt t="30651" x="7135813" y="5932488"/>
          <p14:tracePt t="30708" x="7156450" y="5932488"/>
          <p14:tracePt t="30775" x="7165975" y="5932488"/>
          <p14:tracePt t="30787" x="7186613" y="5932488"/>
          <p14:tracePt t="30810" x="7207250" y="5932488"/>
          <p14:tracePt t="30827" x="7237413" y="5932488"/>
          <p14:tracePt t="30849" x="7256463" y="5932488"/>
          <p14:tracePt t="30872" x="7267575" y="5932488"/>
          <p14:tracePt t="30884" x="7286625" y="5932488"/>
          <p14:tracePt t="30896" x="7297738" y="5932488"/>
          <p14:tracePt t="30918" x="7337425" y="5932488"/>
          <p14:tracePt t="30930" x="7346950" y="5932488"/>
          <p14:tracePt t="30942" x="7367588" y="5932488"/>
          <p14:tracePt t="30963" x="7397750" y="5932488"/>
          <p14:tracePt t="30975" x="7418388" y="5932488"/>
          <p14:tracePt t="30997" x="7467600" y="5932488"/>
          <p14:tracePt t="31009" x="7488238" y="5932488"/>
          <p14:tracePt t="31020" x="7497763" y="5932488"/>
          <p14:tracePt t="31042" x="7518400" y="5932488"/>
          <p14:tracePt t="31053" x="7527925" y="5932488"/>
          <p14:tracePt t="31294" x="7548563" y="5932488"/>
          <p14:tracePt t="31306" x="7569200" y="5932488"/>
          <p14:tracePt t="31318" x="7578725" y="5932488"/>
          <p14:tracePt t="31351" x="7599363" y="5932488"/>
          <p14:tracePt t="31363" x="7618413" y="5932488"/>
          <p14:tracePt t="31396" x="7629525" y="5932488"/>
          <p14:tracePt t="31418" x="7669213" y="5932488"/>
          <p14:tracePt t="31430" x="7699375" y="5932488"/>
          <p14:tracePt t="31441" x="7708900" y="5932488"/>
          <p14:tracePt t="31459" x="7750175" y="5932488"/>
          <p14:tracePt t="31492" x="7759700" y="5932488"/>
          <p14:tracePt t="31525" x="7780338" y="5932488"/>
          <p14:tracePt t="31536" x="7799388" y="5943600"/>
          <p14:tracePt t="31558" x="7829550" y="5953125"/>
          <p14:tracePt t="31570" x="7839075" y="5953125"/>
          <p14:tracePt t="31582" x="7859713" y="5953125"/>
          <p14:tracePt t="31603" x="7880350" y="5953125"/>
          <p14:tracePt t="31637" x="7889875" y="5953125"/>
          <p14:tracePt t="31661" x="7910513" y="5953125"/>
          <p14:tracePt t="31683" x="7920038" y="5953125"/>
          <p14:tracePt t="31717" x="7940675" y="5953125"/>
          <p14:tracePt t="31729" x="7959725" y="5953125"/>
          <p14:tracePt t="32462" x="0" y="0"/>
        </p14:tracePtLst>
        <p14:tracePtLst>
          <p14:tracePt t="33006" x="7388225" y="6203950"/>
          <p14:tracePt t="33186" x="7437438" y="6203950"/>
          <p14:tracePt t="33199" x="7448550" y="6203950"/>
          <p14:tracePt t="33211" x="7488238" y="6203950"/>
          <p14:tracePt t="33223" x="7497763" y="6203950"/>
          <p14:tracePt t="33260" x="7569200" y="6203950"/>
          <p14:tracePt t="33271" x="7599363" y="6203950"/>
          <p14:tracePt t="33294" x="7648575" y="6215063"/>
          <p14:tracePt t="33305" x="7678738" y="6215063"/>
          <p14:tracePt t="33317" x="7729538" y="6215063"/>
          <p14:tracePt t="33339" x="7789863" y="6224588"/>
          <p14:tracePt t="33351" x="7810500" y="6234113"/>
          <p14:tracePt t="33373" x="7839075" y="6234113"/>
          <p14:tracePt t="33429" x="7859713" y="6234113"/>
          <p14:tracePt t="33442" x="7880350" y="6234113"/>
          <p14:tracePt t="33464" x="7910513" y="6234113"/>
          <p14:tracePt t="33476" x="7940675" y="6234113"/>
          <p14:tracePt t="33498" x="7959725" y="6234113"/>
          <p14:tracePt t="33520" x="7980363" y="6234113"/>
          <p14:tracePt t="34272" x="0" y="0"/>
        </p14:tracePtLst>
        <p14:tracePtLst>
          <p14:tracePt t="45779" x="8453438" y="5359400"/>
          <p14:tracePt t="45978" x="8462963" y="5359400"/>
          <p14:tracePt t="45990" x="8483600" y="5359400"/>
          <p14:tracePt t="46057" x="8493125" y="5359400"/>
          <p14:tracePt t="46092" x="8513763" y="5359400"/>
          <p14:tracePt t="46116" x="8532813" y="5359400"/>
          <p14:tracePt t="46138" x="8543925" y="5359400"/>
          <p14:tracePt t="46171" x="8562975" y="5359400"/>
          <p14:tracePt t="46183" x="8583613" y="5359400"/>
          <p14:tracePt t="46228" x="8593138" y="5359400"/>
          <p14:tracePt t="46272" x="8623300" y="5359400"/>
          <p14:tracePt t="46435" x="8653463" y="5359400"/>
          <p14:tracePt t="46460" x="8674100" y="5359400"/>
          <p14:tracePt t="46527" x="8694738" y="5359400"/>
          <p14:tracePt t="46561" x="8704263" y="5359400"/>
          <p14:tracePt t="46665" x="8724900" y="5359400"/>
          <p14:tracePt t="46948" x="8734425" y="5380038"/>
          <p14:tracePt t="46982" x="8755063" y="5380038"/>
          <p14:tracePt t="47027" x="8774113" y="5380038"/>
          <p14:tracePt t="47062" x="8785225" y="5380038"/>
          <p14:tracePt t="47121" x="8804275" y="5389563"/>
          <p14:tracePt t="47150" x="8834438" y="5389563"/>
          <p14:tracePt t="47342" x="8855075" y="5389563"/>
          <p14:tracePt t="47446" x="8885238" y="5389563"/>
          <p14:tracePt t="47505" x="8894763" y="5389563"/>
          <p14:tracePt t="47528" x="8936038" y="5389563"/>
          <p14:tracePt t="47763" x="8975725" y="5410200"/>
          <p14:tracePt t="48061" x="9015413" y="5410200"/>
          <p14:tracePt t="48073" x="9026525" y="5410200"/>
          <p14:tracePt t="48106" x="9045575" y="5410200"/>
          <p14:tracePt t="48162" x="9066213" y="5410200"/>
          <p14:tracePt t="48385" x="9075738" y="5410200"/>
          <p14:tracePt t="48419" x="9105900" y="5410200"/>
          <p14:tracePt t="48432" x="9126538" y="5410200"/>
          <p14:tracePt t="48466" x="9147175" y="5400675"/>
          <p14:tracePt t="48477" x="9166225" y="5400675"/>
          <p14:tracePt t="48522" x="9177338" y="5389563"/>
          <p14:tracePt t="48545" x="9196388" y="5380038"/>
          <p14:tracePt t="48569" x="9207500" y="5380038"/>
          <p14:tracePt t="49781" x="9217025" y="5380038"/>
          <p14:tracePt t="49782" x="0" y="0"/>
        </p14:tracePtLst>
        <p14:tracePtLst>
          <p14:tracePt t="53419" x="8453438" y="3529013"/>
          <p14:tracePt t="53800" x="8472488" y="3529013"/>
          <p14:tracePt t="53836" x="8493125" y="3529013"/>
          <p14:tracePt t="53858" x="8502650" y="3529013"/>
          <p14:tracePt t="53869" x="8523288" y="3529013"/>
          <p14:tracePt t="53962" x="8543925" y="3529013"/>
          <p14:tracePt t="53974" x="8553450" y="3529013"/>
          <p14:tracePt t="53995" x="8574088" y="3529013"/>
          <p14:tracePt t="54095" x="8583613" y="3529013"/>
          <p14:tracePt t="54106" x="8604250" y="3529013"/>
          <p14:tracePt t="54118" x="8623300" y="3529013"/>
          <p14:tracePt t="54139" x="8634413" y="3529013"/>
          <p14:tracePt t="54162" x="8653463" y="3529013"/>
          <p14:tracePt t="54184" x="8664575" y="3529013"/>
          <p14:tracePt t="54228" x="8683625" y="3529013"/>
          <p14:tracePt t="54250" x="8734425" y="3529013"/>
          <p14:tracePt t="54261" x="8755063" y="3529013"/>
          <p14:tracePt t="54272" x="8764588" y="3529013"/>
          <p14:tracePt t="54294" x="8785225" y="3529013"/>
          <p14:tracePt t="54433" x="8804275" y="3529013"/>
          <p14:tracePt t="54492" x="8815388" y="3529013"/>
          <p14:tracePt t="54526" x="8834438" y="3529013"/>
          <p14:tracePt t="54559" x="8845550" y="3529013"/>
          <p14:tracePt t="54571" x="8864600" y="3529013"/>
          <p14:tracePt t="54841" x="8885238" y="3529013"/>
          <p14:tracePt t="54874" x="8894763" y="3529013"/>
          <p14:tracePt t="54898" x="8915400" y="3529013"/>
          <p14:tracePt t="55000" x="8936038" y="3529013"/>
          <p14:tracePt t="55047" x="8945563" y="3529013"/>
          <p14:tracePt t="55107" x="8966200" y="3529013"/>
          <p14:tracePt t="55155" x="8985250" y="3529013"/>
          <p14:tracePt t="55465" x="8996363" y="3529013"/>
          <p14:tracePt t="55665" x="9015413" y="3529013"/>
          <p14:tracePt t="55872" x="9026525" y="3529013"/>
          <p14:tracePt t="55898" x="9045575" y="3529013"/>
          <p14:tracePt t="55921" x="9066213" y="3529013"/>
          <p14:tracePt t="55933" x="9075738" y="3529013"/>
          <p14:tracePt t="55968" x="9117013" y="3529013"/>
          <p14:tracePt t="55979" x="9126538" y="3529013"/>
          <p14:tracePt t="55992" x="9147175" y="3529013"/>
          <p14:tracePt t="56012" x="9196388" y="3529013"/>
          <p14:tracePt t="56023" x="9207500" y="3529013"/>
          <p14:tracePt t="56057" x="9226550" y="3529013"/>
          <p14:tracePt t="56531" x="9237663" y="3529013"/>
          <p14:tracePt t="56533" x="0" y="0"/>
        </p14:tracePtLst>
        <p14:tracePtLst>
          <p14:tracePt t="64883" x="6242050" y="442913"/>
          <p14:tracePt t="64997" x="6251575" y="442913"/>
          <p14:tracePt t="65014" x="6272213" y="442913"/>
          <p14:tracePt t="65047" x="6302375" y="442913"/>
          <p14:tracePt t="65071" x="6321425" y="442913"/>
          <p14:tracePt t="65105" x="6342063" y="442913"/>
          <p14:tracePt t="65117" x="6351588" y="442913"/>
          <p14:tracePt t="65138" x="6381750" y="442913"/>
          <p14:tracePt t="65171" x="6402388" y="442913"/>
          <p14:tracePt t="65624" x="6453188" y="442913"/>
          <p14:tracePt t="65636" x="6483350" y="442913"/>
          <p14:tracePt t="65649" x="6553200" y="442913"/>
          <p14:tracePt t="65671" x="6664325" y="461963"/>
          <p14:tracePt t="65683" x="6704013" y="473075"/>
          <p14:tracePt t="65704" x="6754813" y="492125"/>
          <p14:tracePt t="65717" x="6773863" y="492125"/>
          <p14:tracePt t="65729" x="6804025" y="492125"/>
          <p14:tracePt t="65751" x="6815138" y="492125"/>
          <p14:tracePt t="65837" x="6834188" y="492125"/>
          <p14:tracePt t="65860" x="6854825" y="492125"/>
          <p14:tracePt t="65883" x="6884988" y="492125"/>
          <p14:tracePt t="65905" x="6924675" y="492125"/>
          <p14:tracePt t="65950" x="6935788" y="492125"/>
          <p14:tracePt t="65962" x="6954838" y="492125"/>
          <p14:tracePt t="65995" x="6985000" y="492125"/>
          <p14:tracePt t="66017" x="7015163" y="492125"/>
          <p14:tracePt t="66106" x="7035800" y="492125"/>
          <p14:tracePt t="66119" x="7045325" y="492125"/>
          <p14:tracePt t="66141" x="7086600" y="492125"/>
          <p14:tracePt t="66153" x="7116763" y="492125"/>
          <p14:tracePt t="66164" x="7146925" y="492125"/>
          <p14:tracePt t="66186" x="7196138" y="492125"/>
          <p14:tracePt t="66198" x="7216775" y="492125"/>
          <p14:tracePt t="66258" x="7226300" y="492125"/>
          <p14:tracePt t="66291" x="7246938" y="492125"/>
          <p14:tracePt t="66850" x="7256463" y="492125"/>
          <p14:tracePt t="66851" x="0" y="0"/>
        </p14:tracePtLst>
      </p14:laserTraceLst>
    </p:ext>
    <p:ext uri="{E180D4A7-C9FB-4DFB-919C-405C955672EB}">
      <p14:showEvtLst xmlns:p14="http://schemas.microsoft.com/office/powerpoint/2010/main">
        <p14:playEvt time="89" objId="49"/>
        <p14:stopEvt time="66703" objId="49"/>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Boot Mode</a:t>
            </a:r>
          </a:p>
        </p:txBody>
      </p:sp>
      <p:grpSp>
        <p:nvGrpSpPr>
          <p:cNvPr id="6" name="Group 5"/>
          <p:cNvGrpSpPr/>
          <p:nvPr/>
        </p:nvGrpSpPr>
        <p:grpSpPr>
          <a:xfrm>
            <a:off x="381000" y="1227324"/>
            <a:ext cx="4212137" cy="5494786"/>
            <a:chOff x="7155109" y="1207639"/>
            <a:chExt cx="4212137" cy="5494786"/>
          </a:xfrm>
        </p:grpSpPr>
        <p:sp>
          <p:nvSpPr>
            <p:cNvPr id="8" name="Rectangle 7"/>
            <p:cNvSpPr/>
            <p:nvPr/>
          </p:nvSpPr>
          <p:spPr>
            <a:xfrm>
              <a:off x="9224108" y="5559425"/>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8"/>
            <p:cNvSpPr/>
            <p:nvPr/>
          </p:nvSpPr>
          <p:spPr>
            <a:xfrm>
              <a:off x="9224108" y="4955727"/>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SRAM</a:t>
              </a:r>
            </a:p>
          </p:txBody>
        </p:sp>
        <p:sp>
          <p:nvSpPr>
            <p:cNvPr id="10" name="Rectangle 9"/>
            <p:cNvSpPr/>
            <p:nvPr/>
          </p:nvSpPr>
          <p:spPr>
            <a:xfrm>
              <a:off x="9224108" y="4370605"/>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11" name="Rectangle 10"/>
            <p:cNvSpPr/>
            <p:nvPr/>
          </p:nvSpPr>
          <p:spPr>
            <a:xfrm>
              <a:off x="9220200" y="1942810"/>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2" name="Rectangle 11"/>
            <p:cNvSpPr/>
            <p:nvPr/>
          </p:nvSpPr>
          <p:spPr>
            <a:xfrm>
              <a:off x="9222328" y="3158313"/>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3" name="Rectangle 12"/>
            <p:cNvSpPr/>
            <p:nvPr/>
          </p:nvSpPr>
          <p:spPr>
            <a:xfrm>
              <a:off x="9220200" y="1373647"/>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4" name="Rectangle 13"/>
            <p:cNvSpPr/>
            <p:nvPr/>
          </p:nvSpPr>
          <p:spPr>
            <a:xfrm>
              <a:off x="9220200" y="1373647"/>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8045580" y="5941620"/>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16" name="Group 15"/>
            <p:cNvGrpSpPr/>
            <p:nvPr/>
          </p:nvGrpSpPr>
          <p:grpSpPr>
            <a:xfrm>
              <a:off x="7227994" y="5407025"/>
              <a:ext cx="1995254" cy="690090"/>
              <a:chOff x="138346" y="5410200"/>
              <a:chExt cx="1995254" cy="690090"/>
            </a:xfrm>
          </p:grpSpPr>
          <p:sp>
            <p:nvSpPr>
              <p:cNvPr id="17" name="TextBox 16"/>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18" name="Left Brace 17"/>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0" name="Group 19"/>
            <p:cNvGrpSpPr/>
            <p:nvPr/>
          </p:nvGrpSpPr>
          <p:grpSpPr>
            <a:xfrm>
              <a:off x="7220619" y="4794448"/>
              <a:ext cx="1996533" cy="757161"/>
              <a:chOff x="130971" y="4797623"/>
              <a:chExt cx="1996533" cy="757161"/>
            </a:xfrm>
          </p:grpSpPr>
          <p:sp>
            <p:nvSpPr>
              <p:cNvPr id="21" name="TextBox 20"/>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22" name="Left Brace 21"/>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4" name="Group 23"/>
            <p:cNvGrpSpPr/>
            <p:nvPr/>
          </p:nvGrpSpPr>
          <p:grpSpPr>
            <a:xfrm>
              <a:off x="7215181" y="4261048"/>
              <a:ext cx="2001111" cy="688777"/>
              <a:chOff x="125533" y="4264223"/>
              <a:chExt cx="2001111" cy="688777"/>
            </a:xfrm>
          </p:grpSpPr>
          <p:sp>
            <p:nvSpPr>
              <p:cNvPr id="25" name="TextBox 24"/>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26" name="Left Brace 25"/>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8" name="Group 27"/>
            <p:cNvGrpSpPr/>
            <p:nvPr/>
          </p:nvGrpSpPr>
          <p:grpSpPr>
            <a:xfrm>
              <a:off x="7318248" y="3041847"/>
              <a:ext cx="1905000" cy="1351459"/>
              <a:chOff x="228600" y="3045022"/>
              <a:chExt cx="1905000" cy="1351459"/>
            </a:xfrm>
          </p:grpSpPr>
          <p:sp>
            <p:nvSpPr>
              <p:cNvPr id="29" name="TextBox 28"/>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30" name="Left Brace 29"/>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32" name="TextBox 31"/>
            <p:cNvSpPr txBox="1"/>
            <p:nvPr/>
          </p:nvSpPr>
          <p:spPr>
            <a:xfrm>
              <a:off x="8044720" y="1207639"/>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33" name="Group 32"/>
            <p:cNvGrpSpPr/>
            <p:nvPr/>
          </p:nvGrpSpPr>
          <p:grpSpPr>
            <a:xfrm>
              <a:off x="7155109" y="1282883"/>
              <a:ext cx="917211" cy="671531"/>
              <a:chOff x="65461" y="1286058"/>
              <a:chExt cx="917211" cy="671531"/>
            </a:xfrm>
          </p:grpSpPr>
          <p:sp>
            <p:nvSpPr>
              <p:cNvPr id="34" name="Left Brace 33"/>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6" name="Group 35"/>
            <p:cNvGrpSpPr/>
            <p:nvPr/>
          </p:nvGrpSpPr>
          <p:grpSpPr>
            <a:xfrm>
              <a:off x="7307909" y="1800526"/>
              <a:ext cx="1908383" cy="1404575"/>
              <a:chOff x="218261" y="1803701"/>
              <a:chExt cx="1908383" cy="1404575"/>
            </a:xfrm>
          </p:grpSpPr>
          <p:sp>
            <p:nvSpPr>
              <p:cNvPr id="37" name="TextBox 36"/>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38" name="Left Brace 37"/>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40" name="Right Brace 39"/>
            <p:cNvSpPr/>
            <p:nvPr/>
          </p:nvSpPr>
          <p:spPr>
            <a:xfrm rot="5400000">
              <a:off x="10165148" y="5227125"/>
              <a:ext cx="260197" cy="214399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9680448" y="6425426"/>
              <a:ext cx="1268296" cy="276999"/>
            </a:xfrm>
            <a:prstGeom prst="rect">
              <a:avLst/>
            </a:prstGeom>
            <a:noFill/>
          </p:spPr>
          <p:txBody>
            <a:bodyPr wrap="none" rtlCol="0">
              <a:spAutoFit/>
            </a:bodyPr>
            <a:lstStyle/>
            <a:p>
              <a:r>
                <a:rPr lang="en-US" sz="1200" dirty="0"/>
                <a:t>One Byte (8 bits)</a:t>
              </a:r>
            </a:p>
          </p:txBody>
        </p:sp>
      </p:grpSp>
      <p:grpSp>
        <p:nvGrpSpPr>
          <p:cNvPr id="4" name="Group 3"/>
          <p:cNvGrpSpPr/>
          <p:nvPr/>
        </p:nvGrpSpPr>
        <p:grpSpPr>
          <a:xfrm>
            <a:off x="6019800" y="1787580"/>
            <a:ext cx="2140556" cy="4349645"/>
            <a:chOff x="6019800" y="1393332"/>
            <a:chExt cx="2140556" cy="4743893"/>
          </a:xfrm>
        </p:grpSpPr>
        <p:sp>
          <p:nvSpPr>
            <p:cNvPr id="42" name="Rectangle 41"/>
            <p:cNvSpPr/>
            <p:nvPr/>
          </p:nvSpPr>
          <p:spPr>
            <a:xfrm>
              <a:off x="6023708" y="5579110"/>
              <a:ext cx="2136648" cy="5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Alias to flash</a:t>
              </a:r>
            </a:p>
          </p:txBody>
        </p:sp>
        <p:sp>
          <p:nvSpPr>
            <p:cNvPr id="43" name="Rectangle 42"/>
            <p:cNvSpPr/>
            <p:nvPr/>
          </p:nvSpPr>
          <p:spPr>
            <a:xfrm>
              <a:off x="6023708" y="5201346"/>
              <a:ext cx="2136648" cy="3699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4" name="Rectangle 43"/>
            <p:cNvSpPr/>
            <p:nvPr/>
          </p:nvSpPr>
          <p:spPr>
            <a:xfrm>
              <a:off x="6023708" y="4390290"/>
              <a:ext cx="2136648" cy="8032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Flash</a:t>
              </a:r>
            </a:p>
          </p:txBody>
        </p:sp>
        <p:sp>
          <p:nvSpPr>
            <p:cNvPr id="45" name="Rectangle 44"/>
            <p:cNvSpPr/>
            <p:nvPr/>
          </p:nvSpPr>
          <p:spPr>
            <a:xfrm>
              <a:off x="6019800" y="1962495"/>
              <a:ext cx="2136648" cy="120385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memory</a:t>
              </a:r>
            </a:p>
            <a:p>
              <a:pPr algn="ctr"/>
              <a:r>
                <a:rPr lang="en-US" dirty="0"/>
                <a:t>(bootloader)</a:t>
              </a:r>
            </a:p>
          </p:txBody>
        </p:sp>
        <p:sp>
          <p:nvSpPr>
            <p:cNvPr id="46" name="Rectangle 45"/>
            <p:cNvSpPr/>
            <p:nvPr/>
          </p:nvSpPr>
          <p:spPr>
            <a:xfrm>
              <a:off x="6021928" y="3177998"/>
              <a:ext cx="2136648" cy="121229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7" name="Rectangle 46"/>
            <p:cNvSpPr/>
            <p:nvPr/>
          </p:nvSpPr>
          <p:spPr>
            <a:xfrm>
              <a:off x="6019800" y="1393332"/>
              <a:ext cx="2136648" cy="548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Bytes</a:t>
              </a:r>
            </a:p>
          </p:txBody>
        </p:sp>
        <p:sp>
          <p:nvSpPr>
            <p:cNvPr id="48" name="Rectangle 47"/>
            <p:cNvSpPr/>
            <p:nvPr/>
          </p:nvSpPr>
          <p:spPr>
            <a:xfrm>
              <a:off x="6019800" y="1393332"/>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0" name="Straight Connector 49"/>
          <p:cNvCxnSpPr/>
          <p:nvPr/>
        </p:nvCxnSpPr>
        <p:spPr>
          <a:xfrm>
            <a:off x="4593137" y="6137225"/>
            <a:ext cx="1426663" cy="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93137" y="1787579"/>
            <a:ext cx="1426663" cy="3791532"/>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62938" y="5961304"/>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sp>
        <p:nvSpPr>
          <p:cNvPr id="55" name="TextBox 54"/>
          <p:cNvSpPr txBox="1"/>
          <p:nvPr/>
        </p:nvSpPr>
        <p:spPr>
          <a:xfrm>
            <a:off x="8156448" y="5085710"/>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57" name="TextBox 56"/>
          <p:cNvSpPr txBox="1"/>
          <p:nvPr/>
        </p:nvSpPr>
        <p:spPr>
          <a:xfrm>
            <a:off x="8156448" y="1631345"/>
            <a:ext cx="1178528" cy="307777"/>
          </a:xfrm>
          <a:prstGeom prst="rect">
            <a:avLst/>
          </a:prstGeom>
          <a:noFill/>
        </p:spPr>
        <p:txBody>
          <a:bodyPr wrap="none" rtlCol="0">
            <a:spAutoFit/>
          </a:bodyPr>
          <a:lstStyle/>
          <a:p>
            <a:r>
              <a:rPr lang="en-US" sz="1400" dirty="0">
                <a:latin typeface="Consolas" panose="020B0609020204030204" pitchFamily="49" charset="0"/>
              </a:rPr>
              <a:t>0x1FFFFFFF</a:t>
            </a:r>
          </a:p>
        </p:txBody>
      </p:sp>
      <p:sp>
        <p:nvSpPr>
          <p:cNvPr id="58" name="TextBox 57"/>
          <p:cNvSpPr txBox="1"/>
          <p:nvPr/>
        </p:nvSpPr>
        <p:spPr>
          <a:xfrm>
            <a:off x="8156448" y="3226748"/>
            <a:ext cx="1178528" cy="307777"/>
          </a:xfrm>
          <a:prstGeom prst="rect">
            <a:avLst/>
          </a:prstGeom>
          <a:noFill/>
        </p:spPr>
        <p:txBody>
          <a:bodyPr wrap="none" rtlCol="0">
            <a:spAutoFit/>
          </a:bodyPr>
          <a:lstStyle/>
          <a:p>
            <a:r>
              <a:rPr lang="en-US" sz="1400" dirty="0">
                <a:latin typeface="Consolas" panose="020B0609020204030204" pitchFamily="49" charset="0"/>
              </a:rPr>
              <a:t>0x1FFF0000</a:t>
            </a:r>
          </a:p>
        </p:txBody>
      </p:sp>
      <p:sp>
        <p:nvSpPr>
          <p:cNvPr id="59" name="TextBox 58"/>
          <p:cNvSpPr txBox="1"/>
          <p:nvPr/>
        </p:nvSpPr>
        <p:spPr>
          <a:xfrm>
            <a:off x="8162938" y="4336671"/>
            <a:ext cx="1178528" cy="307777"/>
          </a:xfrm>
          <a:prstGeom prst="rect">
            <a:avLst/>
          </a:prstGeom>
          <a:noFill/>
        </p:spPr>
        <p:txBody>
          <a:bodyPr wrap="none" rtlCol="0">
            <a:spAutoFit/>
          </a:bodyPr>
          <a:lstStyle/>
          <a:p>
            <a:r>
              <a:rPr lang="en-US" sz="1400" dirty="0">
                <a:latin typeface="Consolas" panose="020B0609020204030204" pitchFamily="49" charset="0"/>
              </a:rPr>
              <a:t>0x080X0000</a:t>
            </a:r>
          </a:p>
        </p:txBody>
      </p:sp>
      <p:sp>
        <p:nvSpPr>
          <p:cNvPr id="60" name="Right Brace 59"/>
          <p:cNvSpPr/>
          <p:nvPr/>
        </p:nvSpPr>
        <p:spPr>
          <a:xfrm>
            <a:off x="9334975" y="1710817"/>
            <a:ext cx="248135" cy="172866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9459042" y="2127988"/>
            <a:ext cx="1676400" cy="923330"/>
          </a:xfrm>
          <a:prstGeom prst="rect">
            <a:avLst/>
          </a:prstGeom>
          <a:noFill/>
        </p:spPr>
        <p:txBody>
          <a:bodyPr wrap="square" rtlCol="0">
            <a:spAutoFit/>
          </a:bodyPr>
          <a:lstStyle/>
          <a:p>
            <a:pPr algn="ctr"/>
            <a:r>
              <a:rPr lang="en-US" dirty="0"/>
              <a:t>ROM region reserved to bootloaders</a:t>
            </a:r>
          </a:p>
        </p:txBody>
      </p:sp>
      <p:graphicFrame>
        <p:nvGraphicFramePr>
          <p:cNvPr id="62" name="Content Placeholder 4"/>
          <p:cNvGraphicFramePr>
            <a:graphicFrameLocks/>
          </p:cNvGraphicFramePr>
          <p:nvPr>
            <p:extLst>
              <p:ext uri="{D42A27DB-BD31-4B8C-83A1-F6EECF244321}">
                <p14:modId xmlns:p14="http://schemas.microsoft.com/office/powerpoint/2010/main" val="3861794444"/>
              </p:ext>
            </p:extLst>
          </p:nvPr>
        </p:nvGraphicFramePr>
        <p:xfrm>
          <a:off x="5757359" y="95634"/>
          <a:ext cx="4631874" cy="1483360"/>
        </p:xfrm>
        <a:graphic>
          <a:graphicData uri="http://schemas.openxmlformats.org/drawingml/2006/table">
            <a:tbl>
              <a:tblPr firstRow="1" bandRow="1">
                <a:tableStyleId>{5C22544A-7EE6-4342-B048-85BDC9FD1C3A}</a:tableStyleId>
              </a:tblPr>
              <a:tblGrid>
                <a:gridCol w="821874">
                  <a:extLst>
                    <a:ext uri="{9D8B030D-6E8A-4147-A177-3AD203B41FA5}">
                      <a16:colId xmlns:a16="http://schemas.microsoft.com/office/drawing/2014/main" val="1280604405"/>
                    </a:ext>
                  </a:extLst>
                </a:gridCol>
                <a:gridCol w="838200">
                  <a:extLst>
                    <a:ext uri="{9D8B030D-6E8A-4147-A177-3AD203B41FA5}">
                      <a16:colId xmlns:a16="http://schemas.microsoft.com/office/drawing/2014/main" val="1825375040"/>
                    </a:ext>
                  </a:extLst>
                </a:gridCol>
                <a:gridCol w="2971800">
                  <a:extLst>
                    <a:ext uri="{9D8B030D-6E8A-4147-A177-3AD203B41FA5}">
                      <a16:colId xmlns:a16="http://schemas.microsoft.com/office/drawing/2014/main" val="142363529"/>
                    </a:ext>
                  </a:extLst>
                </a:gridCol>
              </a:tblGrid>
              <a:tr h="370840">
                <a:tc>
                  <a:txBody>
                    <a:bodyPr/>
                    <a:lstStyle/>
                    <a:p>
                      <a:pPr algn="ctr"/>
                      <a:r>
                        <a:rPr lang="en-US" dirty="0">
                          <a:latin typeface="Consolas" panose="020B0609020204030204" pitchFamily="49" charset="0"/>
                          <a:cs typeface="Consolas" panose="020B0609020204030204" pitchFamily="49" charset="0"/>
                        </a:rPr>
                        <a:t>Boot1</a:t>
                      </a:r>
                    </a:p>
                  </a:txBody>
                  <a:tcPr/>
                </a:tc>
                <a:tc>
                  <a:txBody>
                    <a:bodyPr/>
                    <a:lstStyle/>
                    <a:p>
                      <a:pPr algn="ctr"/>
                      <a:r>
                        <a:rPr lang="en-US" dirty="0">
                          <a:latin typeface="Consolas" panose="020B0609020204030204" pitchFamily="49" charset="0"/>
                          <a:cs typeface="Consolas" panose="020B0609020204030204" pitchFamily="49" charset="0"/>
                        </a:rPr>
                        <a:t>Boot0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Boot Mode</a:t>
                      </a:r>
                    </a:p>
                  </a:txBody>
                  <a:tcPr anchor="ctr"/>
                </a:tc>
                <a:extLst>
                  <a:ext uri="{0D108BD9-81ED-4DB2-BD59-A6C34878D82A}">
                    <a16:rowId xmlns:a16="http://schemas.microsoft.com/office/drawing/2014/main" val="2259918348"/>
                  </a:ext>
                </a:extLst>
              </a:tr>
              <a:tr h="370840">
                <a:tc>
                  <a:txBody>
                    <a:bodyPr/>
                    <a:lstStyle/>
                    <a:p>
                      <a:pPr algn="ctr"/>
                      <a:r>
                        <a:rPr lang="en-US" b="1" dirty="0">
                          <a:solidFill>
                            <a:srgbClr val="FF0000"/>
                          </a:solidFill>
                          <a:latin typeface="Consolas" panose="020B0609020204030204" pitchFamily="49" charset="0"/>
                          <a:cs typeface="Consolas" panose="020B0609020204030204" pitchFamily="49" charset="0"/>
                        </a:rPr>
                        <a:t>x</a:t>
                      </a:r>
                    </a:p>
                  </a:txBody>
                  <a:tcPr/>
                </a:tc>
                <a:tc>
                  <a:txBody>
                    <a:bodyPr/>
                    <a:lstStyle/>
                    <a:p>
                      <a:pPr algn="ctr"/>
                      <a:r>
                        <a:rPr lang="en-US" b="1" dirty="0">
                          <a:solidFill>
                            <a:srgbClr val="FF0000"/>
                          </a:solidFill>
                          <a:latin typeface="Consolas" panose="020B0609020204030204" pitchFamily="49" charset="0"/>
                          <a:cs typeface="Consolas" panose="020B0609020204030204" pitchFamily="49" charset="0"/>
                        </a:rPr>
                        <a:t>0</a:t>
                      </a:r>
                    </a:p>
                  </a:txBody>
                  <a:tcPr/>
                </a:tc>
                <a:tc>
                  <a:txBody>
                    <a:bodyPr/>
                    <a:lstStyle/>
                    <a:p>
                      <a:r>
                        <a:rPr lang="en-US" dirty="0">
                          <a:solidFill>
                            <a:srgbClr val="FF0000"/>
                          </a:solidFill>
                        </a:rPr>
                        <a:t>Boot from main</a:t>
                      </a:r>
                      <a:r>
                        <a:rPr lang="en-US" baseline="0" dirty="0">
                          <a:solidFill>
                            <a:srgbClr val="FF0000"/>
                          </a:solidFill>
                        </a:rPr>
                        <a:t> flash memory</a:t>
                      </a:r>
                      <a:endParaRPr lang="en-US" dirty="0">
                        <a:solidFill>
                          <a:srgbClr val="FF0000"/>
                        </a:solidFill>
                      </a:endParaRPr>
                    </a:p>
                  </a:txBody>
                  <a:tcPr/>
                </a:tc>
                <a:extLst>
                  <a:ext uri="{0D108BD9-81ED-4DB2-BD59-A6C34878D82A}">
                    <a16:rowId xmlns:a16="http://schemas.microsoft.com/office/drawing/2014/main" val="1755197259"/>
                  </a:ext>
                </a:extLst>
              </a:tr>
              <a:tr h="370840">
                <a:tc>
                  <a:txBody>
                    <a:bodyPr/>
                    <a:lstStyle/>
                    <a:p>
                      <a:pPr algn="ctr"/>
                      <a:r>
                        <a:rPr lang="en-US" b="1" dirty="0">
                          <a:latin typeface="Consolas" panose="020B0609020204030204" pitchFamily="49" charset="0"/>
                          <a:cs typeface="Consolas" panose="020B0609020204030204" pitchFamily="49" charset="0"/>
                        </a:rPr>
                        <a:t>0</a:t>
                      </a:r>
                    </a:p>
                  </a:txBody>
                  <a:tcPr/>
                </a:tc>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r>
                        <a:rPr lang="en-US" dirty="0"/>
                        <a:t>Boot from system memory</a:t>
                      </a:r>
                    </a:p>
                  </a:txBody>
                  <a:tcPr/>
                </a:tc>
                <a:extLst>
                  <a:ext uri="{0D108BD9-81ED-4DB2-BD59-A6C34878D82A}">
                    <a16:rowId xmlns:a16="http://schemas.microsoft.com/office/drawing/2014/main" val="944295001"/>
                  </a:ext>
                </a:extLst>
              </a:tr>
              <a:tr h="370840">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r>
                        <a:rPr lang="en-US" dirty="0"/>
                        <a:t>Boot from embedded SRAM</a:t>
                      </a:r>
                    </a:p>
                  </a:txBody>
                  <a:tcPr/>
                </a:tc>
                <a:extLst>
                  <a:ext uri="{0D108BD9-81ED-4DB2-BD59-A6C34878D82A}">
                    <a16:rowId xmlns:a16="http://schemas.microsoft.com/office/drawing/2014/main" val="2278858250"/>
                  </a:ext>
                </a:extLst>
              </a:tr>
            </a:tbl>
          </a:graphicData>
        </a:graphic>
      </p:graphicFrame>
      <p:sp>
        <p:nvSpPr>
          <p:cNvPr id="5" name="Curved Left Arrow 4"/>
          <p:cNvSpPr/>
          <p:nvPr/>
        </p:nvSpPr>
        <p:spPr>
          <a:xfrm>
            <a:off x="8686801" y="4727109"/>
            <a:ext cx="661156" cy="1263644"/>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753600" y="4701385"/>
            <a:ext cx="2362200" cy="923330"/>
          </a:xfrm>
          <a:prstGeom prst="rect">
            <a:avLst/>
          </a:prstGeom>
          <a:noFill/>
        </p:spPr>
        <p:txBody>
          <a:bodyPr wrap="square" rtlCol="0">
            <a:spAutoFit/>
          </a:bodyPr>
          <a:lstStyle/>
          <a:p>
            <a:r>
              <a:rPr lang="en-US" dirty="0">
                <a:solidFill>
                  <a:srgbClr val="C00000"/>
                </a:solidFill>
              </a:rPr>
              <a:t>Physical remap:</a:t>
            </a:r>
          </a:p>
          <a:p>
            <a:r>
              <a:rPr lang="en-US" dirty="0"/>
              <a:t>e.g. map </a:t>
            </a:r>
            <a:r>
              <a:rPr lang="en-US" dirty="0">
                <a:latin typeface="Consolas" panose="020B0609020204030204" pitchFamily="49" charset="0"/>
                <a:cs typeface="Consolas" panose="020B0609020204030204" pitchFamily="49" charset="0"/>
              </a:rPr>
              <a:t>0x08000000</a:t>
            </a:r>
            <a:r>
              <a:rPr lang="en-US" dirty="0"/>
              <a:t> to </a:t>
            </a:r>
            <a:r>
              <a:rPr lang="en-US" dirty="0">
                <a:latin typeface="Consolas" panose="020B0609020204030204" pitchFamily="49" charset="0"/>
                <a:cs typeface="Consolas" panose="020B0609020204030204" pitchFamily="49" charset="0"/>
              </a:rPr>
              <a:t>0x00000000</a:t>
            </a:r>
          </a:p>
        </p:txBody>
      </p:sp>
      <p:sp>
        <p:nvSpPr>
          <p:cNvPr id="63" name="TextBox 62"/>
          <p:cNvSpPr txBox="1"/>
          <p:nvPr/>
        </p:nvSpPr>
        <p:spPr>
          <a:xfrm>
            <a:off x="8153400" y="2206823"/>
            <a:ext cx="1178528" cy="307777"/>
          </a:xfrm>
          <a:prstGeom prst="rect">
            <a:avLst/>
          </a:prstGeom>
          <a:noFill/>
        </p:spPr>
        <p:txBody>
          <a:bodyPr wrap="none" rtlCol="0">
            <a:spAutoFit/>
          </a:bodyPr>
          <a:lstStyle/>
          <a:p>
            <a:r>
              <a:rPr lang="en-US" sz="1400" dirty="0">
                <a:latin typeface="Consolas" panose="020B0609020204030204" pitchFamily="49" charset="0"/>
              </a:rPr>
              <a:t>0x1FFF77FF</a:t>
            </a:r>
          </a:p>
        </p:txBody>
      </p:sp>
      <p:pic>
        <p:nvPicPr>
          <p:cNvPr id="52" name="Audio 5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112445823"/>
      </p:ext>
    </p:extLst>
  </p:cSld>
  <p:clrMapOvr>
    <a:masterClrMapping/>
  </p:clrMapOvr>
  <mc:AlternateContent xmlns:mc="http://schemas.openxmlformats.org/markup-compatibility/2006" xmlns:p14="http://schemas.microsoft.com/office/powerpoint/2010/main">
    <mc:Choice Requires="p14">
      <p:transition spd="slow" p14:dur="2000" advTm="51922"/>
    </mc:Choice>
    <mc:Fallback xmlns="">
      <p:transition spd="slow" advTm="5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52"/>
                </p:tgtEl>
              </p:cMediaNode>
            </p:audio>
          </p:childTnLst>
        </p:cTn>
      </p:par>
    </p:tnLst>
    <p:bldLst>
      <p:bldP spid="5" grpId="0" animBg="1"/>
      <p:bldP spid="7" grpId="0"/>
    </p:bldLst>
  </p:timing>
  <p:extLst mod="1">
    <p:ext uri="{3A86A75C-4F4B-4683-9AE1-C65F6400EC91}">
      <p14:laserTraceLst xmlns:p14="http://schemas.microsoft.com/office/powerpoint/2010/main">
        <p14:tracePtLst>
          <p14:tracePt t="3351" x="7035800" y="754063"/>
          <p14:tracePt t="3397" x="7056438" y="754063"/>
          <p14:tracePt t="3420" x="7065963" y="754063"/>
          <p14:tracePt t="3432" x="7086600" y="754063"/>
          <p14:tracePt t="3465" x="7105650" y="763588"/>
          <p14:tracePt t="3498" x="7135813" y="774700"/>
          <p14:tracePt t="3555" x="7146925" y="774700"/>
          <p14:tracePt t="3577" x="7165975" y="774700"/>
          <p14:tracePt t="3600" x="7177088" y="774700"/>
          <p14:tracePt t="3625" x="7196138" y="774700"/>
          <p14:tracePt t="4070" x="7177088" y="774700"/>
          <p14:tracePt t="4093" x="7156450" y="774700"/>
          <p14:tracePt t="4414" x="7177088" y="774700"/>
          <p14:tracePt t="4436" x="7216775" y="774700"/>
          <p14:tracePt t="4481" x="7226300" y="774700"/>
          <p14:tracePt t="4515" x="7267575" y="774700"/>
          <p14:tracePt t="4528" x="7277100" y="763588"/>
          <p14:tracePt t="4684" x="7207250" y="754063"/>
          <p14:tracePt t="4696" x="7177088" y="754063"/>
          <p14:tracePt t="4718" x="7146925" y="733425"/>
          <p14:tracePt t="4871" x="7126288" y="733425"/>
          <p14:tracePt t="5683" x="7116763" y="733425"/>
          <p14:tracePt t="5685" x="0" y="0"/>
        </p14:tracePtLst>
        <p14:tracePtLst>
          <p14:tracePt t="7214" x="7618413" y="784225"/>
          <p14:tracePt t="7303" x="7629525" y="784225"/>
          <p14:tracePt t="7326" x="7639050" y="784225"/>
          <p14:tracePt t="7338" x="7669213" y="784225"/>
          <p14:tracePt t="7350" x="7689850" y="784225"/>
          <p14:tracePt t="7372" x="7720013" y="784225"/>
          <p14:tracePt t="7384" x="7739063" y="784225"/>
          <p14:tracePt t="7407" x="7759700" y="784225"/>
          <p14:tracePt t="7419" x="7769225" y="784225"/>
          <p14:tracePt t="7430" x="7799388" y="784225"/>
          <p14:tracePt t="7453" x="7869238" y="784225"/>
          <p14:tracePt t="7464" x="7899400" y="784225"/>
          <p14:tracePt t="7476" x="7929563" y="784225"/>
          <p14:tracePt t="7499" x="8020050" y="774700"/>
          <p14:tracePt t="7500" x="8031163" y="774700"/>
          <p14:tracePt t="7511" x="8070850" y="774700"/>
          <p14:tracePt t="7522" x="8101013" y="774700"/>
          <p14:tracePt t="7544" x="8161338" y="763588"/>
          <p14:tracePt t="7556" x="8201025" y="763588"/>
          <p14:tracePt t="7578" x="8272463" y="763588"/>
          <p14:tracePt t="7590" x="8291513" y="763588"/>
          <p14:tracePt t="7602" x="8321675" y="763588"/>
          <p14:tracePt t="7625" x="8402638" y="763588"/>
          <p14:tracePt t="7625" x="8423275" y="763588"/>
          <p14:tracePt t="7638" x="8453438" y="763588"/>
          <p14:tracePt t="7650" x="8493125" y="763588"/>
          <p14:tracePt t="7662" x="8532813" y="763588"/>
          <p14:tracePt t="7685" x="8604250" y="763588"/>
          <p14:tracePt t="7685" x="8623300" y="763588"/>
          <p14:tracePt t="7697" x="8653463" y="763588"/>
          <p14:tracePt t="7718" x="8734425" y="763588"/>
          <p14:tracePt t="7730" x="8785225" y="763588"/>
          <p14:tracePt t="7741" x="8804275" y="763588"/>
          <p14:tracePt t="7763" x="8875713" y="763588"/>
          <p14:tracePt t="7775" x="8915400" y="763588"/>
          <p14:tracePt t="7788" x="8975725" y="763588"/>
          <p14:tracePt t="7809" x="9045575" y="763588"/>
          <p14:tracePt t="7821" x="9066213" y="763588"/>
          <p14:tracePt t="7821" x="9075738" y="763588"/>
          <p14:tracePt t="7843" x="9105900" y="763588"/>
          <p14:tracePt t="7855" x="9126538" y="763588"/>
          <p14:tracePt t="7867" x="9156700" y="763588"/>
          <p14:tracePt t="7889" x="9207500" y="763588"/>
          <p14:tracePt t="7901" x="9247188" y="763588"/>
          <p14:tracePt t="7913" x="9277350" y="763588"/>
          <p14:tracePt t="7913" x="9286875" y="763588"/>
          <p14:tracePt t="7936" x="9377363" y="763588"/>
          <p14:tracePt t="7948" x="9407525" y="763588"/>
          <p14:tracePt t="7960" x="9437688" y="763588"/>
          <p14:tracePt t="7983" x="9458325" y="763588"/>
          <p14:tracePt t="7994" x="9488488" y="763588"/>
          <p14:tracePt t="8031" x="9548813" y="774700"/>
          <p14:tracePt t="8042" x="9588500" y="774700"/>
          <p14:tracePt t="8054" x="9639300" y="774700"/>
          <p14:tracePt t="8075" x="9699625" y="793750"/>
          <p14:tracePt t="8087" x="9729788" y="793750"/>
          <p14:tracePt t="8109" x="9799638" y="804863"/>
          <p14:tracePt t="8121" x="9809163" y="814388"/>
          <p14:tracePt t="8132" x="9829800" y="814388"/>
          <p14:tracePt t="8155" x="9880600" y="814388"/>
          <p14:tracePt t="8178" x="9910763" y="814388"/>
          <p14:tracePt t="8200" x="9990138" y="814388"/>
          <p14:tracePt t="8212" x="10010775" y="814388"/>
          <p14:tracePt t="8234" x="10031413" y="814388"/>
          <p14:tracePt t="8743" x="0" y="0"/>
        </p14:tracePtLst>
      </p14:laserTraceLst>
    </p:ext>
    <p:ext uri="{E180D4A7-C9FB-4DFB-919C-405C955672EB}">
      <p14:showEvtLst xmlns:p14="http://schemas.microsoft.com/office/powerpoint/2010/main">
        <p14:playEvt time="90" objId="49"/>
        <p14:stopEvt time="49141" objId="4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8</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Boot Mode</a:t>
            </a:r>
          </a:p>
        </p:txBody>
      </p:sp>
      <p:grpSp>
        <p:nvGrpSpPr>
          <p:cNvPr id="6" name="Group 5"/>
          <p:cNvGrpSpPr/>
          <p:nvPr/>
        </p:nvGrpSpPr>
        <p:grpSpPr>
          <a:xfrm>
            <a:off x="381000" y="1227324"/>
            <a:ext cx="4212137" cy="5494786"/>
            <a:chOff x="7155109" y="1207639"/>
            <a:chExt cx="4212137" cy="5494786"/>
          </a:xfrm>
        </p:grpSpPr>
        <p:sp>
          <p:nvSpPr>
            <p:cNvPr id="8" name="Rectangle 7"/>
            <p:cNvSpPr/>
            <p:nvPr/>
          </p:nvSpPr>
          <p:spPr>
            <a:xfrm>
              <a:off x="9224108" y="5559425"/>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8"/>
            <p:cNvSpPr/>
            <p:nvPr/>
          </p:nvSpPr>
          <p:spPr>
            <a:xfrm>
              <a:off x="9224108" y="4955727"/>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SRAM</a:t>
              </a:r>
            </a:p>
          </p:txBody>
        </p:sp>
        <p:sp>
          <p:nvSpPr>
            <p:cNvPr id="10" name="Rectangle 9"/>
            <p:cNvSpPr/>
            <p:nvPr/>
          </p:nvSpPr>
          <p:spPr>
            <a:xfrm>
              <a:off x="9224108" y="4370605"/>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11" name="Rectangle 10"/>
            <p:cNvSpPr/>
            <p:nvPr/>
          </p:nvSpPr>
          <p:spPr>
            <a:xfrm>
              <a:off x="9220200" y="1942810"/>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2" name="Rectangle 11"/>
            <p:cNvSpPr/>
            <p:nvPr/>
          </p:nvSpPr>
          <p:spPr>
            <a:xfrm>
              <a:off x="9222328" y="3158313"/>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3" name="Rectangle 12"/>
            <p:cNvSpPr/>
            <p:nvPr/>
          </p:nvSpPr>
          <p:spPr>
            <a:xfrm>
              <a:off x="9220200" y="1373647"/>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4" name="Rectangle 13"/>
            <p:cNvSpPr/>
            <p:nvPr/>
          </p:nvSpPr>
          <p:spPr>
            <a:xfrm>
              <a:off x="9220200" y="1373647"/>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8045580" y="5941620"/>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16" name="Group 15"/>
            <p:cNvGrpSpPr/>
            <p:nvPr/>
          </p:nvGrpSpPr>
          <p:grpSpPr>
            <a:xfrm>
              <a:off x="7227994" y="5407025"/>
              <a:ext cx="1995254" cy="690090"/>
              <a:chOff x="138346" y="5410200"/>
              <a:chExt cx="1995254" cy="690090"/>
            </a:xfrm>
          </p:grpSpPr>
          <p:sp>
            <p:nvSpPr>
              <p:cNvPr id="17" name="TextBox 16"/>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18" name="Left Brace 17"/>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0" name="Group 19"/>
            <p:cNvGrpSpPr/>
            <p:nvPr/>
          </p:nvGrpSpPr>
          <p:grpSpPr>
            <a:xfrm>
              <a:off x="7220619" y="4794448"/>
              <a:ext cx="1996533" cy="757161"/>
              <a:chOff x="130971" y="4797623"/>
              <a:chExt cx="1996533" cy="757161"/>
            </a:xfrm>
          </p:grpSpPr>
          <p:sp>
            <p:nvSpPr>
              <p:cNvPr id="21" name="TextBox 20"/>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22" name="Left Brace 21"/>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4" name="Group 23"/>
            <p:cNvGrpSpPr/>
            <p:nvPr/>
          </p:nvGrpSpPr>
          <p:grpSpPr>
            <a:xfrm>
              <a:off x="7215181" y="4261048"/>
              <a:ext cx="2001111" cy="688777"/>
              <a:chOff x="125533" y="4264223"/>
              <a:chExt cx="2001111" cy="688777"/>
            </a:xfrm>
          </p:grpSpPr>
          <p:sp>
            <p:nvSpPr>
              <p:cNvPr id="25" name="TextBox 24"/>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26" name="Left Brace 25"/>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8" name="Group 27"/>
            <p:cNvGrpSpPr/>
            <p:nvPr/>
          </p:nvGrpSpPr>
          <p:grpSpPr>
            <a:xfrm>
              <a:off x="7318248" y="3041847"/>
              <a:ext cx="1905000" cy="1351459"/>
              <a:chOff x="228600" y="3045022"/>
              <a:chExt cx="1905000" cy="1351459"/>
            </a:xfrm>
          </p:grpSpPr>
          <p:sp>
            <p:nvSpPr>
              <p:cNvPr id="29" name="TextBox 28"/>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30" name="Left Brace 29"/>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32" name="TextBox 31"/>
            <p:cNvSpPr txBox="1"/>
            <p:nvPr/>
          </p:nvSpPr>
          <p:spPr>
            <a:xfrm>
              <a:off x="8044720" y="1207639"/>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33" name="Group 32"/>
            <p:cNvGrpSpPr/>
            <p:nvPr/>
          </p:nvGrpSpPr>
          <p:grpSpPr>
            <a:xfrm>
              <a:off x="7155109" y="1282883"/>
              <a:ext cx="917211" cy="671531"/>
              <a:chOff x="65461" y="1286058"/>
              <a:chExt cx="917211" cy="671531"/>
            </a:xfrm>
          </p:grpSpPr>
          <p:sp>
            <p:nvSpPr>
              <p:cNvPr id="34" name="Left Brace 33"/>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6" name="Group 35"/>
            <p:cNvGrpSpPr/>
            <p:nvPr/>
          </p:nvGrpSpPr>
          <p:grpSpPr>
            <a:xfrm>
              <a:off x="7307909" y="1800526"/>
              <a:ext cx="1908383" cy="1404575"/>
              <a:chOff x="218261" y="1803701"/>
              <a:chExt cx="1908383" cy="1404575"/>
            </a:xfrm>
          </p:grpSpPr>
          <p:sp>
            <p:nvSpPr>
              <p:cNvPr id="37" name="TextBox 36"/>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38" name="Left Brace 37"/>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40" name="Right Brace 39"/>
            <p:cNvSpPr/>
            <p:nvPr/>
          </p:nvSpPr>
          <p:spPr>
            <a:xfrm rot="5400000">
              <a:off x="10165148" y="5227125"/>
              <a:ext cx="260197" cy="214399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9680448" y="6425426"/>
              <a:ext cx="1268296" cy="276999"/>
            </a:xfrm>
            <a:prstGeom prst="rect">
              <a:avLst/>
            </a:prstGeom>
            <a:noFill/>
          </p:spPr>
          <p:txBody>
            <a:bodyPr wrap="none" rtlCol="0">
              <a:spAutoFit/>
            </a:bodyPr>
            <a:lstStyle/>
            <a:p>
              <a:r>
                <a:rPr lang="en-US" sz="1200" dirty="0"/>
                <a:t>One Byte (8 bits)</a:t>
              </a:r>
            </a:p>
          </p:txBody>
        </p:sp>
      </p:grpSp>
      <p:grpSp>
        <p:nvGrpSpPr>
          <p:cNvPr id="4" name="Group 3"/>
          <p:cNvGrpSpPr/>
          <p:nvPr/>
        </p:nvGrpSpPr>
        <p:grpSpPr>
          <a:xfrm>
            <a:off x="6019800" y="1787580"/>
            <a:ext cx="2140556" cy="4349645"/>
            <a:chOff x="6019800" y="1393332"/>
            <a:chExt cx="2140556" cy="4743893"/>
          </a:xfrm>
        </p:grpSpPr>
        <p:sp>
          <p:nvSpPr>
            <p:cNvPr id="42" name="Rectangle 41"/>
            <p:cNvSpPr/>
            <p:nvPr/>
          </p:nvSpPr>
          <p:spPr>
            <a:xfrm>
              <a:off x="6023708" y="5579110"/>
              <a:ext cx="2136648" cy="5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Alias to system memory</a:t>
              </a:r>
            </a:p>
          </p:txBody>
        </p:sp>
        <p:sp>
          <p:nvSpPr>
            <p:cNvPr id="43" name="Rectangle 42"/>
            <p:cNvSpPr/>
            <p:nvPr/>
          </p:nvSpPr>
          <p:spPr>
            <a:xfrm>
              <a:off x="6023708" y="5201346"/>
              <a:ext cx="2136648" cy="3699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4" name="Rectangle 43"/>
            <p:cNvSpPr/>
            <p:nvPr/>
          </p:nvSpPr>
          <p:spPr>
            <a:xfrm>
              <a:off x="6023708" y="4390290"/>
              <a:ext cx="2136648" cy="8032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Flash</a:t>
              </a:r>
            </a:p>
          </p:txBody>
        </p:sp>
        <p:sp>
          <p:nvSpPr>
            <p:cNvPr id="45" name="Rectangle 44"/>
            <p:cNvSpPr/>
            <p:nvPr/>
          </p:nvSpPr>
          <p:spPr>
            <a:xfrm>
              <a:off x="6019800" y="1962495"/>
              <a:ext cx="2136648" cy="120385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memory</a:t>
              </a:r>
            </a:p>
            <a:p>
              <a:pPr algn="ctr"/>
              <a:r>
                <a:rPr lang="en-US" dirty="0"/>
                <a:t>(bootloader)</a:t>
              </a:r>
            </a:p>
          </p:txBody>
        </p:sp>
        <p:sp>
          <p:nvSpPr>
            <p:cNvPr id="46" name="Rectangle 45"/>
            <p:cNvSpPr/>
            <p:nvPr/>
          </p:nvSpPr>
          <p:spPr>
            <a:xfrm>
              <a:off x="6021928" y="3177998"/>
              <a:ext cx="2136648" cy="121229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7" name="Rectangle 46"/>
            <p:cNvSpPr/>
            <p:nvPr/>
          </p:nvSpPr>
          <p:spPr>
            <a:xfrm>
              <a:off x="6019800" y="1393332"/>
              <a:ext cx="2136648" cy="548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Bytes</a:t>
              </a:r>
            </a:p>
          </p:txBody>
        </p:sp>
        <p:sp>
          <p:nvSpPr>
            <p:cNvPr id="48" name="Rectangle 47"/>
            <p:cNvSpPr/>
            <p:nvPr/>
          </p:nvSpPr>
          <p:spPr>
            <a:xfrm>
              <a:off x="6019800" y="1393332"/>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0" name="Straight Connector 49"/>
          <p:cNvCxnSpPr/>
          <p:nvPr/>
        </p:nvCxnSpPr>
        <p:spPr>
          <a:xfrm>
            <a:off x="4593137" y="6137225"/>
            <a:ext cx="1426663" cy="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93137" y="1787579"/>
            <a:ext cx="1426663" cy="3791532"/>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62938" y="5961304"/>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sp>
        <p:nvSpPr>
          <p:cNvPr id="55" name="TextBox 54"/>
          <p:cNvSpPr txBox="1"/>
          <p:nvPr/>
        </p:nvSpPr>
        <p:spPr>
          <a:xfrm>
            <a:off x="8156448" y="5085710"/>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57" name="TextBox 56"/>
          <p:cNvSpPr txBox="1"/>
          <p:nvPr/>
        </p:nvSpPr>
        <p:spPr>
          <a:xfrm>
            <a:off x="8156448" y="1631345"/>
            <a:ext cx="1178528" cy="307777"/>
          </a:xfrm>
          <a:prstGeom prst="rect">
            <a:avLst/>
          </a:prstGeom>
          <a:noFill/>
        </p:spPr>
        <p:txBody>
          <a:bodyPr wrap="none" rtlCol="0">
            <a:spAutoFit/>
          </a:bodyPr>
          <a:lstStyle/>
          <a:p>
            <a:r>
              <a:rPr lang="en-US" sz="1400" dirty="0">
                <a:latin typeface="Consolas" panose="020B0609020204030204" pitchFamily="49" charset="0"/>
              </a:rPr>
              <a:t>0x1FFFFFFF</a:t>
            </a:r>
          </a:p>
        </p:txBody>
      </p:sp>
      <p:sp>
        <p:nvSpPr>
          <p:cNvPr id="58" name="TextBox 57"/>
          <p:cNvSpPr txBox="1"/>
          <p:nvPr/>
        </p:nvSpPr>
        <p:spPr>
          <a:xfrm>
            <a:off x="8156448" y="3226748"/>
            <a:ext cx="1178528" cy="307777"/>
          </a:xfrm>
          <a:prstGeom prst="rect">
            <a:avLst/>
          </a:prstGeom>
          <a:noFill/>
        </p:spPr>
        <p:txBody>
          <a:bodyPr wrap="none" rtlCol="0">
            <a:spAutoFit/>
          </a:bodyPr>
          <a:lstStyle/>
          <a:p>
            <a:r>
              <a:rPr lang="en-US" sz="1400" dirty="0">
                <a:latin typeface="Consolas" panose="020B0609020204030204" pitchFamily="49" charset="0"/>
              </a:rPr>
              <a:t>0x1FFF0000</a:t>
            </a:r>
          </a:p>
        </p:txBody>
      </p:sp>
      <p:sp>
        <p:nvSpPr>
          <p:cNvPr id="59" name="TextBox 58"/>
          <p:cNvSpPr txBox="1"/>
          <p:nvPr/>
        </p:nvSpPr>
        <p:spPr>
          <a:xfrm>
            <a:off x="8162938" y="4336671"/>
            <a:ext cx="1178528" cy="307777"/>
          </a:xfrm>
          <a:prstGeom prst="rect">
            <a:avLst/>
          </a:prstGeom>
          <a:noFill/>
        </p:spPr>
        <p:txBody>
          <a:bodyPr wrap="none" rtlCol="0">
            <a:spAutoFit/>
          </a:bodyPr>
          <a:lstStyle/>
          <a:p>
            <a:r>
              <a:rPr lang="en-US" sz="1400" dirty="0">
                <a:latin typeface="Consolas" panose="020B0609020204030204" pitchFamily="49" charset="0"/>
              </a:rPr>
              <a:t>0x080X0000</a:t>
            </a:r>
          </a:p>
        </p:txBody>
      </p:sp>
      <p:sp>
        <p:nvSpPr>
          <p:cNvPr id="60" name="Right Brace 59"/>
          <p:cNvSpPr/>
          <p:nvPr/>
        </p:nvSpPr>
        <p:spPr>
          <a:xfrm>
            <a:off x="9334975" y="1710817"/>
            <a:ext cx="248135" cy="172866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9459042" y="2127988"/>
            <a:ext cx="1676400" cy="923330"/>
          </a:xfrm>
          <a:prstGeom prst="rect">
            <a:avLst/>
          </a:prstGeom>
          <a:noFill/>
        </p:spPr>
        <p:txBody>
          <a:bodyPr wrap="square" rtlCol="0">
            <a:spAutoFit/>
          </a:bodyPr>
          <a:lstStyle/>
          <a:p>
            <a:pPr algn="ctr"/>
            <a:r>
              <a:rPr lang="en-US" dirty="0"/>
              <a:t>ROM region reserved to bootloaders</a:t>
            </a:r>
          </a:p>
        </p:txBody>
      </p:sp>
      <p:graphicFrame>
        <p:nvGraphicFramePr>
          <p:cNvPr id="62" name="Content Placeholder 4"/>
          <p:cNvGraphicFramePr>
            <a:graphicFrameLocks/>
          </p:cNvGraphicFramePr>
          <p:nvPr>
            <p:extLst>
              <p:ext uri="{D42A27DB-BD31-4B8C-83A1-F6EECF244321}">
                <p14:modId xmlns:p14="http://schemas.microsoft.com/office/powerpoint/2010/main" val="1831850995"/>
              </p:ext>
            </p:extLst>
          </p:nvPr>
        </p:nvGraphicFramePr>
        <p:xfrm>
          <a:off x="5757359" y="95634"/>
          <a:ext cx="4631874" cy="1483360"/>
        </p:xfrm>
        <a:graphic>
          <a:graphicData uri="http://schemas.openxmlformats.org/drawingml/2006/table">
            <a:tbl>
              <a:tblPr firstRow="1" bandRow="1">
                <a:tableStyleId>{5C22544A-7EE6-4342-B048-85BDC9FD1C3A}</a:tableStyleId>
              </a:tblPr>
              <a:tblGrid>
                <a:gridCol w="821874">
                  <a:extLst>
                    <a:ext uri="{9D8B030D-6E8A-4147-A177-3AD203B41FA5}">
                      <a16:colId xmlns:a16="http://schemas.microsoft.com/office/drawing/2014/main" val="1280604405"/>
                    </a:ext>
                  </a:extLst>
                </a:gridCol>
                <a:gridCol w="838200">
                  <a:extLst>
                    <a:ext uri="{9D8B030D-6E8A-4147-A177-3AD203B41FA5}">
                      <a16:colId xmlns:a16="http://schemas.microsoft.com/office/drawing/2014/main" val="1825375040"/>
                    </a:ext>
                  </a:extLst>
                </a:gridCol>
                <a:gridCol w="2971800">
                  <a:extLst>
                    <a:ext uri="{9D8B030D-6E8A-4147-A177-3AD203B41FA5}">
                      <a16:colId xmlns:a16="http://schemas.microsoft.com/office/drawing/2014/main" val="142363529"/>
                    </a:ext>
                  </a:extLst>
                </a:gridCol>
              </a:tblGrid>
              <a:tr h="370840">
                <a:tc>
                  <a:txBody>
                    <a:bodyPr/>
                    <a:lstStyle/>
                    <a:p>
                      <a:pPr algn="ctr"/>
                      <a:r>
                        <a:rPr lang="en-US" dirty="0">
                          <a:latin typeface="Consolas" panose="020B0609020204030204" pitchFamily="49" charset="0"/>
                          <a:cs typeface="Consolas" panose="020B0609020204030204" pitchFamily="49" charset="0"/>
                        </a:rPr>
                        <a:t>Boot1</a:t>
                      </a:r>
                    </a:p>
                  </a:txBody>
                  <a:tcPr/>
                </a:tc>
                <a:tc>
                  <a:txBody>
                    <a:bodyPr/>
                    <a:lstStyle/>
                    <a:p>
                      <a:pPr algn="ctr"/>
                      <a:r>
                        <a:rPr lang="en-US" dirty="0">
                          <a:latin typeface="Consolas" panose="020B0609020204030204" pitchFamily="49" charset="0"/>
                          <a:cs typeface="Consolas" panose="020B0609020204030204" pitchFamily="49" charset="0"/>
                        </a:rPr>
                        <a:t>Boot0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Boot Mode</a:t>
                      </a:r>
                    </a:p>
                  </a:txBody>
                  <a:tcPr anchor="ctr"/>
                </a:tc>
                <a:extLst>
                  <a:ext uri="{0D108BD9-81ED-4DB2-BD59-A6C34878D82A}">
                    <a16:rowId xmlns:a16="http://schemas.microsoft.com/office/drawing/2014/main" val="2259918348"/>
                  </a:ext>
                </a:extLst>
              </a:tr>
              <a:tr h="370840">
                <a:tc>
                  <a:txBody>
                    <a:bodyPr/>
                    <a:lstStyle/>
                    <a:p>
                      <a:pPr algn="ctr"/>
                      <a:r>
                        <a:rPr lang="en-US" b="1" dirty="0">
                          <a:solidFill>
                            <a:schemeClr val="tx1"/>
                          </a:solidFill>
                          <a:latin typeface="Consolas" panose="020B0609020204030204" pitchFamily="49" charset="0"/>
                          <a:cs typeface="Consolas" panose="020B0609020204030204" pitchFamily="49" charset="0"/>
                        </a:rPr>
                        <a:t>x</a:t>
                      </a:r>
                    </a:p>
                  </a:txBody>
                  <a:tcPr/>
                </a:tc>
                <a:tc>
                  <a:txBody>
                    <a:bodyPr/>
                    <a:lstStyle/>
                    <a:p>
                      <a:pPr algn="ctr"/>
                      <a:r>
                        <a:rPr lang="en-US" b="1" dirty="0">
                          <a:solidFill>
                            <a:schemeClr val="tx1"/>
                          </a:solidFill>
                          <a:latin typeface="Consolas" panose="020B0609020204030204" pitchFamily="49" charset="0"/>
                          <a:cs typeface="Consolas" panose="020B0609020204030204" pitchFamily="49" charset="0"/>
                        </a:rPr>
                        <a:t>0</a:t>
                      </a:r>
                    </a:p>
                  </a:txBody>
                  <a:tcPr/>
                </a:tc>
                <a:tc>
                  <a:txBody>
                    <a:bodyPr/>
                    <a:lstStyle/>
                    <a:p>
                      <a:r>
                        <a:rPr lang="en-US" dirty="0">
                          <a:solidFill>
                            <a:schemeClr val="tx1"/>
                          </a:solidFill>
                        </a:rPr>
                        <a:t>Boot from main</a:t>
                      </a:r>
                      <a:r>
                        <a:rPr lang="en-US" baseline="0" dirty="0">
                          <a:solidFill>
                            <a:schemeClr val="tx1"/>
                          </a:solidFill>
                        </a:rPr>
                        <a:t> flash memory</a:t>
                      </a:r>
                      <a:endParaRPr lang="en-US" dirty="0">
                        <a:solidFill>
                          <a:schemeClr val="tx1"/>
                        </a:solidFill>
                      </a:endParaRPr>
                    </a:p>
                  </a:txBody>
                  <a:tcPr/>
                </a:tc>
                <a:extLst>
                  <a:ext uri="{0D108BD9-81ED-4DB2-BD59-A6C34878D82A}">
                    <a16:rowId xmlns:a16="http://schemas.microsoft.com/office/drawing/2014/main" val="1755197259"/>
                  </a:ext>
                </a:extLst>
              </a:tr>
              <a:tr h="370840">
                <a:tc>
                  <a:txBody>
                    <a:bodyPr/>
                    <a:lstStyle/>
                    <a:p>
                      <a:pPr algn="ctr"/>
                      <a:r>
                        <a:rPr lang="en-US" b="1" dirty="0">
                          <a:solidFill>
                            <a:srgbClr val="FF0000"/>
                          </a:solidFill>
                          <a:latin typeface="Consolas" panose="020B0609020204030204" pitchFamily="49" charset="0"/>
                          <a:cs typeface="Consolas" panose="020B0609020204030204" pitchFamily="49" charset="0"/>
                        </a:rPr>
                        <a:t>0</a:t>
                      </a:r>
                    </a:p>
                  </a:txBody>
                  <a:tcPr/>
                </a:tc>
                <a:tc>
                  <a:txBody>
                    <a:bodyPr/>
                    <a:lstStyle/>
                    <a:p>
                      <a:pPr algn="ctr"/>
                      <a:r>
                        <a:rPr lang="en-US" b="1" dirty="0">
                          <a:solidFill>
                            <a:srgbClr val="FF0000"/>
                          </a:solidFill>
                          <a:latin typeface="Consolas" panose="020B0609020204030204" pitchFamily="49" charset="0"/>
                          <a:cs typeface="Consolas" panose="020B0609020204030204" pitchFamily="49" charset="0"/>
                        </a:rPr>
                        <a:t>1</a:t>
                      </a:r>
                    </a:p>
                  </a:txBody>
                  <a:tcPr/>
                </a:tc>
                <a:tc>
                  <a:txBody>
                    <a:bodyPr/>
                    <a:lstStyle/>
                    <a:p>
                      <a:r>
                        <a:rPr lang="en-US" dirty="0">
                          <a:solidFill>
                            <a:srgbClr val="FF0000"/>
                          </a:solidFill>
                        </a:rPr>
                        <a:t>Boot from system memory</a:t>
                      </a:r>
                    </a:p>
                  </a:txBody>
                  <a:tcPr/>
                </a:tc>
                <a:extLst>
                  <a:ext uri="{0D108BD9-81ED-4DB2-BD59-A6C34878D82A}">
                    <a16:rowId xmlns:a16="http://schemas.microsoft.com/office/drawing/2014/main" val="944295001"/>
                  </a:ext>
                </a:extLst>
              </a:tr>
              <a:tr h="370840">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pPr algn="ctr"/>
                      <a:r>
                        <a:rPr lang="en-US" b="1" dirty="0">
                          <a:latin typeface="Consolas" panose="020B0609020204030204" pitchFamily="49" charset="0"/>
                          <a:cs typeface="Consolas" panose="020B0609020204030204" pitchFamily="49" charset="0"/>
                        </a:rPr>
                        <a:t>1</a:t>
                      </a:r>
                    </a:p>
                  </a:txBody>
                  <a:tcPr/>
                </a:tc>
                <a:tc>
                  <a:txBody>
                    <a:bodyPr/>
                    <a:lstStyle/>
                    <a:p>
                      <a:r>
                        <a:rPr lang="en-US" dirty="0"/>
                        <a:t>Boot from embedded SRAM</a:t>
                      </a:r>
                    </a:p>
                  </a:txBody>
                  <a:tcPr/>
                </a:tc>
                <a:extLst>
                  <a:ext uri="{0D108BD9-81ED-4DB2-BD59-A6C34878D82A}">
                    <a16:rowId xmlns:a16="http://schemas.microsoft.com/office/drawing/2014/main" val="2278858250"/>
                  </a:ext>
                </a:extLst>
              </a:tr>
            </a:tbl>
          </a:graphicData>
        </a:graphic>
      </p:graphicFrame>
      <p:sp>
        <p:nvSpPr>
          <p:cNvPr id="5" name="Curved Left Arrow 4"/>
          <p:cNvSpPr/>
          <p:nvPr/>
        </p:nvSpPr>
        <p:spPr>
          <a:xfrm>
            <a:off x="8610600" y="2771132"/>
            <a:ext cx="1139091" cy="3345668"/>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753600" y="4701385"/>
            <a:ext cx="2362200" cy="923330"/>
          </a:xfrm>
          <a:prstGeom prst="rect">
            <a:avLst/>
          </a:prstGeom>
          <a:noFill/>
        </p:spPr>
        <p:txBody>
          <a:bodyPr wrap="square" rtlCol="0">
            <a:spAutoFit/>
          </a:bodyPr>
          <a:lstStyle/>
          <a:p>
            <a:r>
              <a:rPr lang="en-US" dirty="0">
                <a:solidFill>
                  <a:srgbClr val="C00000"/>
                </a:solidFill>
              </a:rPr>
              <a:t>Physical remap:</a:t>
            </a:r>
          </a:p>
          <a:p>
            <a:r>
              <a:rPr lang="en-US" dirty="0"/>
              <a:t>e.g. map </a:t>
            </a:r>
            <a:r>
              <a:rPr lang="en-US" dirty="0">
                <a:latin typeface="Consolas" panose="020B0609020204030204" pitchFamily="49" charset="0"/>
                <a:cs typeface="Consolas" panose="020B0609020204030204" pitchFamily="49" charset="0"/>
              </a:rPr>
              <a:t>0x1FFFX000</a:t>
            </a:r>
            <a:r>
              <a:rPr lang="en-US" dirty="0"/>
              <a:t> to </a:t>
            </a:r>
            <a:r>
              <a:rPr lang="en-US" dirty="0">
                <a:latin typeface="Consolas" panose="020B0609020204030204" pitchFamily="49" charset="0"/>
                <a:cs typeface="Consolas" panose="020B0609020204030204" pitchFamily="49" charset="0"/>
              </a:rPr>
              <a:t>0x00000000</a:t>
            </a:r>
          </a:p>
        </p:txBody>
      </p:sp>
      <p:sp>
        <p:nvSpPr>
          <p:cNvPr id="63" name="TextBox 62"/>
          <p:cNvSpPr txBox="1"/>
          <p:nvPr/>
        </p:nvSpPr>
        <p:spPr>
          <a:xfrm>
            <a:off x="8153400" y="2206823"/>
            <a:ext cx="1178528" cy="307777"/>
          </a:xfrm>
          <a:prstGeom prst="rect">
            <a:avLst/>
          </a:prstGeom>
          <a:noFill/>
        </p:spPr>
        <p:txBody>
          <a:bodyPr wrap="none" rtlCol="0">
            <a:spAutoFit/>
          </a:bodyPr>
          <a:lstStyle/>
          <a:p>
            <a:r>
              <a:rPr lang="en-US" sz="1400" dirty="0">
                <a:latin typeface="Consolas" panose="020B0609020204030204" pitchFamily="49" charset="0"/>
              </a:rPr>
              <a:t>0x1FFF77FF</a:t>
            </a:r>
          </a:p>
        </p:txBody>
      </p:sp>
      <p:pic>
        <p:nvPicPr>
          <p:cNvPr id="56" name="Audio 5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16816047"/>
      </p:ext>
    </p:extLst>
  </p:cSld>
  <p:clrMapOvr>
    <a:masterClrMapping/>
  </p:clrMapOvr>
  <mc:AlternateContent xmlns:mc="http://schemas.openxmlformats.org/markup-compatibility/2006" xmlns:p14="http://schemas.microsoft.com/office/powerpoint/2010/main">
    <mc:Choice Requires="p14">
      <p:transition spd="slow" p14:dur="2000" advTm="30693"/>
    </mc:Choice>
    <mc:Fallback xmlns="">
      <p:transition spd="slow" advTm="30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6"/>
                </p:tgtEl>
              </p:cMediaNode>
            </p:audio>
          </p:childTnLst>
        </p:cTn>
      </p:par>
    </p:tnLst>
    <p:bldLst>
      <p:bldP spid="5" grpId="0" animBg="1"/>
      <p:bldP spid="7" grpId="0"/>
    </p:bldLst>
  </p:timing>
  <p:extLst mod="1">
    <p:ext uri="{3A86A75C-4F4B-4683-9AE1-C65F6400EC91}">
      <p14:laserTraceLst xmlns:p14="http://schemas.microsoft.com/office/powerpoint/2010/main">
        <p14:tracePtLst>
          <p14:tracePt t="3394" x="6211888" y="1136650"/>
          <p14:tracePt t="3489" x="6221413" y="1136650"/>
          <p14:tracePt t="3631" x="6242050" y="1136650"/>
          <p14:tracePt t="3660" x="6251575" y="1136650"/>
          <p14:tracePt t="3694" x="6272213" y="1136650"/>
          <p14:tracePt t="4193" x="6281738" y="1136650"/>
          <p14:tracePt t="4195" x="0" y="0"/>
        </p14:tracePtLst>
        <p14:tracePtLst>
          <p14:tracePt t="4893" x="7015163" y="1125538"/>
          <p14:tracePt t="4974" x="7026275" y="1125538"/>
          <p14:tracePt t="5023" x="7035800" y="1125538"/>
          <p14:tracePt t="5051" x="7045325" y="1136650"/>
          <p14:tracePt t="5100" x="7056438" y="1155700"/>
          <p14:tracePt t="5112" x="7065963" y="1155700"/>
          <p14:tracePt t="5160" x="7086600" y="1155700"/>
          <p14:tracePt t="5443" x="7075488" y="1155700"/>
          <p14:tracePt t="5928" x="7065963" y="1155700"/>
          <p14:tracePt t="5930" x="0" y="0"/>
        </p14:tracePtLst>
        <p14:tracePtLst>
          <p14:tracePt t="7614" x="7739063" y="2916238"/>
          <p14:tracePt t="7659" x="7769225" y="2916238"/>
          <p14:tracePt t="7692" x="7799388" y="2916238"/>
          <p14:tracePt t="7710" x="7829550" y="2916238"/>
          <p14:tracePt t="7722" x="7850188" y="2925763"/>
          <p14:tracePt t="7738" x="7880350" y="2946400"/>
          <p14:tracePt t="7753" x="7940675" y="2955925"/>
          <p14:tracePt t="7770" x="7970838" y="2955925"/>
          <p14:tracePt t="7786" x="8031163" y="2997200"/>
          <p14:tracePt t="7802" x="8091488" y="3016250"/>
          <p14:tracePt t="7819" x="8121650" y="3036888"/>
          <p14:tracePt t="7835" x="8191500" y="3067050"/>
          <p14:tracePt t="7847" x="8231188" y="3136900"/>
          <p14:tracePt t="7864" x="8342313" y="3197225"/>
          <p14:tracePt t="7881" x="8402638" y="3248025"/>
          <p14:tracePt t="7897" x="8472488" y="3278188"/>
          <p14:tracePt t="7897" x="8483600" y="3287713"/>
          <p14:tracePt t="7909" x="8502650" y="3298825"/>
          <p14:tracePt t="7925" x="8553450" y="3328988"/>
          <p14:tracePt t="7942" x="8574088" y="3368675"/>
          <p14:tracePt t="7958" x="8613775" y="3408363"/>
          <p14:tracePt t="7975" x="8664575" y="3438525"/>
          <p14:tracePt t="7990" x="8704263" y="3498850"/>
          <p14:tracePt t="8006" x="8743950" y="3549650"/>
          <p14:tracePt t="8017" x="8794750" y="3589338"/>
          <p14:tracePt t="8038" x="8845550" y="3640138"/>
          <p14:tracePt t="8050" x="8885238" y="3679825"/>
          <p14:tracePt t="8067" x="8885238" y="3700463"/>
          <p14:tracePt t="8083" x="8915400" y="3730625"/>
          <p14:tracePt t="8101" x="8955088" y="3800475"/>
          <p14:tracePt t="8112" x="9005888" y="3851275"/>
          <p14:tracePt t="8129" x="9056688" y="3951288"/>
          <p14:tracePt t="8129" x="9075738" y="3971925"/>
          <p14:tracePt t="8146" x="9147175" y="4071938"/>
          <p14:tracePt t="8163" x="9196388" y="4173538"/>
          <p14:tracePt t="8179" x="9226550" y="4264025"/>
          <p14:tracePt t="8190" x="9237663" y="4343400"/>
          <p14:tracePt t="8207" x="9237663" y="4403725"/>
          <p14:tracePt t="8224" x="9256713" y="4475163"/>
          <p14:tracePt t="8240" x="9256713" y="4524375"/>
          <p14:tracePt t="8257" x="9256713" y="4595813"/>
          <p14:tracePt t="8273" x="9256713" y="4686300"/>
          <p14:tracePt t="8284" x="9256713" y="4776788"/>
          <p14:tracePt t="8300" x="9177338" y="4886325"/>
          <p14:tracePt t="8317" x="9105900" y="4997450"/>
          <p14:tracePt t="8334" x="8966200" y="5127625"/>
          <p14:tracePt t="8351" x="8905875" y="5229225"/>
          <p14:tracePt t="8363" x="8845550" y="5280025"/>
          <p14:tracePt t="8380" x="8794750" y="5359400"/>
          <p14:tracePt t="8397" x="8734425" y="5430838"/>
          <p14:tracePt t="8414" x="8704263" y="5510213"/>
          <p14:tracePt t="8425" x="8683625" y="5540375"/>
          <p14:tracePt t="8442" x="8643938" y="5581650"/>
          <p14:tracePt t="8459" x="8634413" y="5630863"/>
          <p14:tracePt t="8475" x="8593138" y="5661025"/>
          <p14:tracePt t="8491" x="8543925" y="5721350"/>
          <p14:tracePt t="8491" x="8532813" y="5732463"/>
          <p14:tracePt t="8502" x="8493125" y="5802313"/>
          <p14:tracePt t="8523" x="8382000" y="5892800"/>
          <p14:tracePt t="8535" x="8332788" y="5913438"/>
          <p14:tracePt t="8551" x="8302625" y="5943600"/>
          <p14:tracePt t="8568" x="8242300" y="5962650"/>
          <p14:tracePt t="8581" x="8221663" y="5962650"/>
          <p14:tracePt t="8598" x="8170863" y="5962650"/>
          <p14:tracePt t="8614" x="8140700" y="5962650"/>
          <p14:tracePt t="8631" x="8061325" y="5962650"/>
          <p14:tracePt t="8643" x="8031163" y="5962650"/>
          <p14:tracePt t="8660" x="7989888" y="5962650"/>
          <p14:tracePt t="8676" x="7980363" y="5962650"/>
          <p14:tracePt t="9300" x="0" y="0"/>
        </p14:tracePtLst>
        <p14:tracePtLst>
          <p14:tracePt t="19302" x="8001000" y="3338513"/>
          <p14:tracePt t="19444" x="8010525" y="3338513"/>
          <p14:tracePt t="19474" x="8031163" y="3338513"/>
          <p14:tracePt t="19490" x="8040688" y="3338513"/>
          <p14:tracePt t="20334" x="8050213" y="3338513"/>
          <p14:tracePt t="20336" x="0" y="0"/>
        </p14:tracePtLst>
      </p14:laserTraceLst>
    </p:ext>
    <p:ext uri="{E180D4A7-C9FB-4DFB-919C-405C955672EB}">
      <p14:showEvtLst xmlns:p14="http://schemas.microsoft.com/office/powerpoint/2010/main">
        <p14:playEvt time="38" objId="49"/>
        <p14:stopEvt time="29427" objId="4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sp>
        <p:nvSpPr>
          <p:cNvPr id="2" name="Title 1"/>
          <p:cNvSpPr>
            <a:spLocks noGrp="1"/>
          </p:cNvSpPr>
          <p:nvPr>
            <p:ph type="title" idx="4294967295"/>
          </p:nvPr>
        </p:nvSpPr>
        <p:spPr>
          <a:xfrm>
            <a:off x="228600" y="152400"/>
            <a:ext cx="10744200" cy="563876"/>
          </a:xfrm>
        </p:spPr>
        <p:txBody>
          <a:bodyPr>
            <a:normAutofit fontScale="90000"/>
          </a:bodyPr>
          <a:lstStyle/>
          <a:p>
            <a:r>
              <a:rPr lang="en-US" dirty="0"/>
              <a:t>Boot Mode</a:t>
            </a:r>
          </a:p>
        </p:txBody>
      </p:sp>
      <p:grpSp>
        <p:nvGrpSpPr>
          <p:cNvPr id="6" name="Group 5"/>
          <p:cNvGrpSpPr/>
          <p:nvPr/>
        </p:nvGrpSpPr>
        <p:grpSpPr>
          <a:xfrm>
            <a:off x="381000" y="1227324"/>
            <a:ext cx="4212137" cy="5494786"/>
            <a:chOff x="7155109" y="1207639"/>
            <a:chExt cx="4212137" cy="5494786"/>
          </a:xfrm>
        </p:grpSpPr>
        <p:sp>
          <p:nvSpPr>
            <p:cNvPr id="8" name="Rectangle 7"/>
            <p:cNvSpPr/>
            <p:nvPr/>
          </p:nvSpPr>
          <p:spPr>
            <a:xfrm>
              <a:off x="9224108" y="5559425"/>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8"/>
            <p:cNvSpPr/>
            <p:nvPr/>
          </p:nvSpPr>
          <p:spPr>
            <a:xfrm>
              <a:off x="9224108" y="4955727"/>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SRAM</a:t>
              </a:r>
            </a:p>
          </p:txBody>
        </p:sp>
        <p:sp>
          <p:nvSpPr>
            <p:cNvPr id="10" name="Rectangle 9"/>
            <p:cNvSpPr/>
            <p:nvPr/>
          </p:nvSpPr>
          <p:spPr>
            <a:xfrm>
              <a:off x="9224108" y="4370605"/>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11" name="Rectangle 10"/>
            <p:cNvSpPr/>
            <p:nvPr/>
          </p:nvSpPr>
          <p:spPr>
            <a:xfrm>
              <a:off x="9220200" y="1942810"/>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2" name="Rectangle 11"/>
            <p:cNvSpPr/>
            <p:nvPr/>
          </p:nvSpPr>
          <p:spPr>
            <a:xfrm>
              <a:off x="9222328" y="3158313"/>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3" name="Rectangle 12"/>
            <p:cNvSpPr/>
            <p:nvPr/>
          </p:nvSpPr>
          <p:spPr>
            <a:xfrm>
              <a:off x="9220200" y="1373647"/>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4" name="Rectangle 13"/>
            <p:cNvSpPr/>
            <p:nvPr/>
          </p:nvSpPr>
          <p:spPr>
            <a:xfrm>
              <a:off x="9220200" y="1373647"/>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8045580" y="5941620"/>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16" name="Group 15"/>
            <p:cNvGrpSpPr/>
            <p:nvPr/>
          </p:nvGrpSpPr>
          <p:grpSpPr>
            <a:xfrm>
              <a:off x="7227994" y="5407025"/>
              <a:ext cx="1995254" cy="690090"/>
              <a:chOff x="138346" y="5410200"/>
              <a:chExt cx="1995254" cy="690090"/>
            </a:xfrm>
          </p:grpSpPr>
          <p:sp>
            <p:nvSpPr>
              <p:cNvPr id="17" name="TextBox 16"/>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18" name="Left Brace 17"/>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0" name="Group 19"/>
            <p:cNvGrpSpPr/>
            <p:nvPr/>
          </p:nvGrpSpPr>
          <p:grpSpPr>
            <a:xfrm>
              <a:off x="7220619" y="4794448"/>
              <a:ext cx="1996533" cy="757161"/>
              <a:chOff x="130971" y="4797623"/>
              <a:chExt cx="1996533" cy="757161"/>
            </a:xfrm>
          </p:grpSpPr>
          <p:sp>
            <p:nvSpPr>
              <p:cNvPr id="21" name="TextBox 20"/>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22" name="Left Brace 21"/>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4" name="Group 23"/>
            <p:cNvGrpSpPr/>
            <p:nvPr/>
          </p:nvGrpSpPr>
          <p:grpSpPr>
            <a:xfrm>
              <a:off x="7215181" y="4261048"/>
              <a:ext cx="2001111" cy="688777"/>
              <a:chOff x="125533" y="4264223"/>
              <a:chExt cx="2001111" cy="688777"/>
            </a:xfrm>
          </p:grpSpPr>
          <p:sp>
            <p:nvSpPr>
              <p:cNvPr id="25" name="TextBox 24"/>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26" name="Left Brace 25"/>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28" name="Group 27"/>
            <p:cNvGrpSpPr/>
            <p:nvPr/>
          </p:nvGrpSpPr>
          <p:grpSpPr>
            <a:xfrm>
              <a:off x="7318248" y="3041847"/>
              <a:ext cx="1905000" cy="1351459"/>
              <a:chOff x="228600" y="3045022"/>
              <a:chExt cx="1905000" cy="1351459"/>
            </a:xfrm>
          </p:grpSpPr>
          <p:sp>
            <p:nvSpPr>
              <p:cNvPr id="29" name="TextBox 28"/>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30" name="Left Brace 29"/>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32" name="TextBox 31"/>
            <p:cNvSpPr txBox="1"/>
            <p:nvPr/>
          </p:nvSpPr>
          <p:spPr>
            <a:xfrm>
              <a:off x="8044720" y="1207639"/>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33" name="Group 32"/>
            <p:cNvGrpSpPr/>
            <p:nvPr/>
          </p:nvGrpSpPr>
          <p:grpSpPr>
            <a:xfrm>
              <a:off x="7155109" y="1282883"/>
              <a:ext cx="917211" cy="671531"/>
              <a:chOff x="65461" y="1286058"/>
              <a:chExt cx="917211" cy="671531"/>
            </a:xfrm>
          </p:grpSpPr>
          <p:sp>
            <p:nvSpPr>
              <p:cNvPr id="34" name="Left Brace 33"/>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6" name="Group 35"/>
            <p:cNvGrpSpPr/>
            <p:nvPr/>
          </p:nvGrpSpPr>
          <p:grpSpPr>
            <a:xfrm>
              <a:off x="7307909" y="1800526"/>
              <a:ext cx="1908383" cy="1404575"/>
              <a:chOff x="218261" y="1803701"/>
              <a:chExt cx="1908383" cy="1404575"/>
            </a:xfrm>
          </p:grpSpPr>
          <p:sp>
            <p:nvSpPr>
              <p:cNvPr id="37" name="TextBox 36"/>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38" name="Left Brace 37"/>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40" name="Right Brace 39"/>
            <p:cNvSpPr/>
            <p:nvPr/>
          </p:nvSpPr>
          <p:spPr>
            <a:xfrm rot="5400000">
              <a:off x="10165148" y="5227125"/>
              <a:ext cx="260197" cy="214399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9680448" y="6425426"/>
              <a:ext cx="1268296" cy="276999"/>
            </a:xfrm>
            <a:prstGeom prst="rect">
              <a:avLst/>
            </a:prstGeom>
            <a:noFill/>
          </p:spPr>
          <p:txBody>
            <a:bodyPr wrap="none" rtlCol="0">
              <a:spAutoFit/>
            </a:bodyPr>
            <a:lstStyle/>
            <a:p>
              <a:r>
                <a:rPr lang="en-US" sz="1200" dirty="0"/>
                <a:t>One Byte (8 bits)</a:t>
              </a:r>
            </a:p>
          </p:txBody>
        </p:sp>
      </p:grpSp>
      <p:grpSp>
        <p:nvGrpSpPr>
          <p:cNvPr id="4" name="Group 3"/>
          <p:cNvGrpSpPr/>
          <p:nvPr/>
        </p:nvGrpSpPr>
        <p:grpSpPr>
          <a:xfrm>
            <a:off x="6019800" y="1787580"/>
            <a:ext cx="2140556" cy="4349645"/>
            <a:chOff x="6019800" y="1393332"/>
            <a:chExt cx="2140556" cy="4743893"/>
          </a:xfrm>
        </p:grpSpPr>
        <p:sp>
          <p:nvSpPr>
            <p:cNvPr id="42" name="Rectangle 41"/>
            <p:cNvSpPr/>
            <p:nvPr/>
          </p:nvSpPr>
          <p:spPr>
            <a:xfrm>
              <a:off x="6023708" y="5579110"/>
              <a:ext cx="2136648" cy="55811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Alias to SRAM</a:t>
              </a:r>
            </a:p>
          </p:txBody>
        </p:sp>
        <p:sp>
          <p:nvSpPr>
            <p:cNvPr id="43" name="Rectangle 42"/>
            <p:cNvSpPr/>
            <p:nvPr/>
          </p:nvSpPr>
          <p:spPr>
            <a:xfrm>
              <a:off x="6023708" y="5201346"/>
              <a:ext cx="2136648" cy="3699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4" name="Rectangle 43"/>
            <p:cNvSpPr/>
            <p:nvPr/>
          </p:nvSpPr>
          <p:spPr>
            <a:xfrm>
              <a:off x="6023708" y="4390290"/>
              <a:ext cx="2136648" cy="8032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Flash</a:t>
              </a:r>
            </a:p>
          </p:txBody>
        </p:sp>
        <p:sp>
          <p:nvSpPr>
            <p:cNvPr id="45" name="Rectangle 44"/>
            <p:cNvSpPr/>
            <p:nvPr/>
          </p:nvSpPr>
          <p:spPr>
            <a:xfrm>
              <a:off x="6019800" y="1962495"/>
              <a:ext cx="2136648" cy="120385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memory</a:t>
              </a:r>
            </a:p>
            <a:p>
              <a:pPr algn="ctr"/>
              <a:r>
                <a:rPr lang="en-US" dirty="0"/>
                <a:t>(bootloader)</a:t>
              </a:r>
            </a:p>
          </p:txBody>
        </p:sp>
        <p:sp>
          <p:nvSpPr>
            <p:cNvPr id="46" name="Rectangle 45"/>
            <p:cNvSpPr/>
            <p:nvPr/>
          </p:nvSpPr>
          <p:spPr>
            <a:xfrm>
              <a:off x="6021928" y="3177998"/>
              <a:ext cx="2136648" cy="121229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Reserved</a:t>
              </a:r>
            </a:p>
          </p:txBody>
        </p:sp>
        <p:sp>
          <p:nvSpPr>
            <p:cNvPr id="47" name="Rectangle 46"/>
            <p:cNvSpPr/>
            <p:nvPr/>
          </p:nvSpPr>
          <p:spPr>
            <a:xfrm>
              <a:off x="6019800" y="1393332"/>
              <a:ext cx="2136648" cy="54813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Bytes</a:t>
              </a:r>
            </a:p>
          </p:txBody>
        </p:sp>
        <p:sp>
          <p:nvSpPr>
            <p:cNvPr id="48" name="Rectangle 47"/>
            <p:cNvSpPr/>
            <p:nvPr/>
          </p:nvSpPr>
          <p:spPr>
            <a:xfrm>
              <a:off x="6019800" y="1393332"/>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0" name="Straight Connector 49"/>
          <p:cNvCxnSpPr/>
          <p:nvPr/>
        </p:nvCxnSpPr>
        <p:spPr>
          <a:xfrm>
            <a:off x="4593137" y="6137225"/>
            <a:ext cx="1426663" cy="0"/>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93137" y="1787579"/>
            <a:ext cx="1426663" cy="3791532"/>
          </a:xfrm>
          <a:prstGeom prst="line">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62938" y="5961304"/>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sp>
        <p:nvSpPr>
          <p:cNvPr id="55" name="TextBox 54"/>
          <p:cNvSpPr txBox="1"/>
          <p:nvPr/>
        </p:nvSpPr>
        <p:spPr>
          <a:xfrm>
            <a:off x="8156448" y="5085710"/>
            <a:ext cx="1178528" cy="307777"/>
          </a:xfrm>
          <a:prstGeom prst="rect">
            <a:avLst/>
          </a:prstGeom>
          <a:noFill/>
        </p:spPr>
        <p:txBody>
          <a:bodyPr wrap="none" rtlCol="0">
            <a:spAutoFit/>
          </a:bodyPr>
          <a:lstStyle/>
          <a:p>
            <a:r>
              <a:rPr lang="en-US" sz="1400" dirty="0">
                <a:latin typeface="Consolas" panose="020B0609020204030204" pitchFamily="49" charset="0"/>
              </a:rPr>
              <a:t>0x08000000</a:t>
            </a:r>
          </a:p>
        </p:txBody>
      </p:sp>
      <p:sp>
        <p:nvSpPr>
          <p:cNvPr id="57" name="TextBox 56"/>
          <p:cNvSpPr txBox="1"/>
          <p:nvPr/>
        </p:nvSpPr>
        <p:spPr>
          <a:xfrm>
            <a:off x="8156448" y="1631345"/>
            <a:ext cx="1178528" cy="307777"/>
          </a:xfrm>
          <a:prstGeom prst="rect">
            <a:avLst/>
          </a:prstGeom>
          <a:noFill/>
        </p:spPr>
        <p:txBody>
          <a:bodyPr wrap="none" rtlCol="0">
            <a:spAutoFit/>
          </a:bodyPr>
          <a:lstStyle/>
          <a:p>
            <a:r>
              <a:rPr lang="en-US" sz="1400" dirty="0">
                <a:latin typeface="Consolas" panose="020B0609020204030204" pitchFamily="49" charset="0"/>
              </a:rPr>
              <a:t>0x1FFFFFFF</a:t>
            </a:r>
          </a:p>
        </p:txBody>
      </p:sp>
      <p:sp>
        <p:nvSpPr>
          <p:cNvPr id="58" name="TextBox 57"/>
          <p:cNvSpPr txBox="1"/>
          <p:nvPr/>
        </p:nvSpPr>
        <p:spPr>
          <a:xfrm>
            <a:off x="8156448" y="3226748"/>
            <a:ext cx="1178528" cy="307777"/>
          </a:xfrm>
          <a:prstGeom prst="rect">
            <a:avLst/>
          </a:prstGeom>
          <a:noFill/>
        </p:spPr>
        <p:txBody>
          <a:bodyPr wrap="none" rtlCol="0">
            <a:spAutoFit/>
          </a:bodyPr>
          <a:lstStyle/>
          <a:p>
            <a:r>
              <a:rPr lang="en-US" sz="1400" dirty="0">
                <a:latin typeface="Consolas" panose="020B0609020204030204" pitchFamily="49" charset="0"/>
              </a:rPr>
              <a:t>0x1FFF0000</a:t>
            </a:r>
          </a:p>
        </p:txBody>
      </p:sp>
      <p:sp>
        <p:nvSpPr>
          <p:cNvPr id="59" name="TextBox 58"/>
          <p:cNvSpPr txBox="1"/>
          <p:nvPr/>
        </p:nvSpPr>
        <p:spPr>
          <a:xfrm>
            <a:off x="8162938" y="4336671"/>
            <a:ext cx="1178528" cy="307777"/>
          </a:xfrm>
          <a:prstGeom prst="rect">
            <a:avLst/>
          </a:prstGeom>
          <a:noFill/>
        </p:spPr>
        <p:txBody>
          <a:bodyPr wrap="none" rtlCol="0">
            <a:spAutoFit/>
          </a:bodyPr>
          <a:lstStyle/>
          <a:p>
            <a:r>
              <a:rPr lang="en-US" sz="1400" dirty="0">
                <a:latin typeface="Consolas" panose="020B0609020204030204" pitchFamily="49" charset="0"/>
              </a:rPr>
              <a:t>0x080X0000</a:t>
            </a:r>
          </a:p>
        </p:txBody>
      </p:sp>
      <p:sp>
        <p:nvSpPr>
          <p:cNvPr id="60" name="Right Brace 59"/>
          <p:cNvSpPr/>
          <p:nvPr/>
        </p:nvSpPr>
        <p:spPr>
          <a:xfrm>
            <a:off x="9334975" y="1710817"/>
            <a:ext cx="248135" cy="172866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9459042" y="2127988"/>
            <a:ext cx="1676400" cy="923330"/>
          </a:xfrm>
          <a:prstGeom prst="rect">
            <a:avLst/>
          </a:prstGeom>
          <a:noFill/>
        </p:spPr>
        <p:txBody>
          <a:bodyPr wrap="square" rtlCol="0">
            <a:spAutoFit/>
          </a:bodyPr>
          <a:lstStyle/>
          <a:p>
            <a:pPr algn="ctr"/>
            <a:r>
              <a:rPr lang="en-US" dirty="0"/>
              <a:t>ROM region reserved to bootloaders</a:t>
            </a:r>
          </a:p>
        </p:txBody>
      </p:sp>
      <p:graphicFrame>
        <p:nvGraphicFramePr>
          <p:cNvPr id="62" name="Content Placeholder 4"/>
          <p:cNvGraphicFramePr>
            <a:graphicFrameLocks/>
          </p:cNvGraphicFramePr>
          <p:nvPr>
            <p:extLst>
              <p:ext uri="{D42A27DB-BD31-4B8C-83A1-F6EECF244321}">
                <p14:modId xmlns:p14="http://schemas.microsoft.com/office/powerpoint/2010/main" val="1275856491"/>
              </p:ext>
            </p:extLst>
          </p:nvPr>
        </p:nvGraphicFramePr>
        <p:xfrm>
          <a:off x="5757359" y="95634"/>
          <a:ext cx="4631874" cy="1483360"/>
        </p:xfrm>
        <a:graphic>
          <a:graphicData uri="http://schemas.openxmlformats.org/drawingml/2006/table">
            <a:tbl>
              <a:tblPr firstRow="1" bandRow="1">
                <a:tableStyleId>{5C22544A-7EE6-4342-B048-85BDC9FD1C3A}</a:tableStyleId>
              </a:tblPr>
              <a:tblGrid>
                <a:gridCol w="821874">
                  <a:extLst>
                    <a:ext uri="{9D8B030D-6E8A-4147-A177-3AD203B41FA5}">
                      <a16:colId xmlns:a16="http://schemas.microsoft.com/office/drawing/2014/main" val="1280604405"/>
                    </a:ext>
                  </a:extLst>
                </a:gridCol>
                <a:gridCol w="838200">
                  <a:extLst>
                    <a:ext uri="{9D8B030D-6E8A-4147-A177-3AD203B41FA5}">
                      <a16:colId xmlns:a16="http://schemas.microsoft.com/office/drawing/2014/main" val="1825375040"/>
                    </a:ext>
                  </a:extLst>
                </a:gridCol>
                <a:gridCol w="2971800">
                  <a:extLst>
                    <a:ext uri="{9D8B030D-6E8A-4147-A177-3AD203B41FA5}">
                      <a16:colId xmlns:a16="http://schemas.microsoft.com/office/drawing/2014/main" val="142363529"/>
                    </a:ext>
                  </a:extLst>
                </a:gridCol>
              </a:tblGrid>
              <a:tr h="370840">
                <a:tc>
                  <a:txBody>
                    <a:bodyPr/>
                    <a:lstStyle/>
                    <a:p>
                      <a:pPr algn="ctr"/>
                      <a:r>
                        <a:rPr lang="en-US" dirty="0">
                          <a:latin typeface="Consolas" panose="020B0609020204030204" pitchFamily="49" charset="0"/>
                          <a:cs typeface="Consolas" panose="020B0609020204030204" pitchFamily="49" charset="0"/>
                        </a:rPr>
                        <a:t>Boot1</a:t>
                      </a:r>
                    </a:p>
                  </a:txBody>
                  <a:tcPr/>
                </a:tc>
                <a:tc>
                  <a:txBody>
                    <a:bodyPr/>
                    <a:lstStyle/>
                    <a:p>
                      <a:pPr algn="ctr"/>
                      <a:r>
                        <a:rPr lang="en-US" dirty="0">
                          <a:latin typeface="Consolas" panose="020B0609020204030204" pitchFamily="49" charset="0"/>
                          <a:cs typeface="Consolas" panose="020B0609020204030204" pitchFamily="49" charset="0"/>
                        </a:rPr>
                        <a:t>Boot0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Boot Mode</a:t>
                      </a:r>
                    </a:p>
                  </a:txBody>
                  <a:tcPr anchor="ctr"/>
                </a:tc>
                <a:extLst>
                  <a:ext uri="{0D108BD9-81ED-4DB2-BD59-A6C34878D82A}">
                    <a16:rowId xmlns:a16="http://schemas.microsoft.com/office/drawing/2014/main" val="2259918348"/>
                  </a:ext>
                </a:extLst>
              </a:tr>
              <a:tr h="370840">
                <a:tc>
                  <a:txBody>
                    <a:bodyPr/>
                    <a:lstStyle/>
                    <a:p>
                      <a:pPr algn="ctr"/>
                      <a:r>
                        <a:rPr lang="en-US" b="1" dirty="0">
                          <a:solidFill>
                            <a:schemeClr val="tx1"/>
                          </a:solidFill>
                          <a:latin typeface="Consolas" panose="020B0609020204030204" pitchFamily="49" charset="0"/>
                          <a:cs typeface="Consolas" panose="020B0609020204030204" pitchFamily="49" charset="0"/>
                        </a:rPr>
                        <a:t>x</a:t>
                      </a:r>
                    </a:p>
                  </a:txBody>
                  <a:tcPr/>
                </a:tc>
                <a:tc>
                  <a:txBody>
                    <a:bodyPr/>
                    <a:lstStyle/>
                    <a:p>
                      <a:pPr algn="ctr"/>
                      <a:r>
                        <a:rPr lang="en-US" b="1" dirty="0">
                          <a:solidFill>
                            <a:schemeClr val="tx1"/>
                          </a:solidFill>
                          <a:latin typeface="Consolas" panose="020B0609020204030204" pitchFamily="49" charset="0"/>
                          <a:cs typeface="Consolas" panose="020B0609020204030204" pitchFamily="49" charset="0"/>
                        </a:rPr>
                        <a:t>0</a:t>
                      </a:r>
                    </a:p>
                  </a:txBody>
                  <a:tcPr/>
                </a:tc>
                <a:tc>
                  <a:txBody>
                    <a:bodyPr/>
                    <a:lstStyle/>
                    <a:p>
                      <a:r>
                        <a:rPr lang="en-US" dirty="0">
                          <a:solidFill>
                            <a:schemeClr val="tx1"/>
                          </a:solidFill>
                        </a:rPr>
                        <a:t>Boot from main</a:t>
                      </a:r>
                      <a:r>
                        <a:rPr lang="en-US" baseline="0" dirty="0">
                          <a:solidFill>
                            <a:schemeClr val="tx1"/>
                          </a:solidFill>
                        </a:rPr>
                        <a:t> flash memory</a:t>
                      </a:r>
                      <a:endParaRPr lang="en-US" dirty="0">
                        <a:solidFill>
                          <a:schemeClr val="tx1"/>
                        </a:solidFill>
                      </a:endParaRPr>
                    </a:p>
                  </a:txBody>
                  <a:tcPr/>
                </a:tc>
                <a:extLst>
                  <a:ext uri="{0D108BD9-81ED-4DB2-BD59-A6C34878D82A}">
                    <a16:rowId xmlns:a16="http://schemas.microsoft.com/office/drawing/2014/main" val="1755197259"/>
                  </a:ext>
                </a:extLst>
              </a:tr>
              <a:tr h="370840">
                <a:tc>
                  <a:txBody>
                    <a:bodyPr/>
                    <a:lstStyle/>
                    <a:p>
                      <a:pPr algn="ctr"/>
                      <a:r>
                        <a:rPr lang="en-US" b="1" dirty="0">
                          <a:solidFill>
                            <a:schemeClr val="tx1"/>
                          </a:solidFill>
                          <a:latin typeface="Consolas" panose="020B0609020204030204" pitchFamily="49" charset="0"/>
                          <a:cs typeface="Consolas" panose="020B0609020204030204" pitchFamily="49" charset="0"/>
                        </a:rPr>
                        <a:t>0</a:t>
                      </a:r>
                    </a:p>
                  </a:txBody>
                  <a:tcPr/>
                </a:tc>
                <a:tc>
                  <a:txBody>
                    <a:bodyPr/>
                    <a:lstStyle/>
                    <a:p>
                      <a:pPr algn="ctr"/>
                      <a:r>
                        <a:rPr lang="en-US" b="1" dirty="0">
                          <a:solidFill>
                            <a:schemeClr val="tx1"/>
                          </a:solidFill>
                          <a:latin typeface="Consolas" panose="020B0609020204030204" pitchFamily="49" charset="0"/>
                          <a:cs typeface="Consolas" panose="020B0609020204030204" pitchFamily="49" charset="0"/>
                        </a:rPr>
                        <a:t>1</a:t>
                      </a:r>
                    </a:p>
                  </a:txBody>
                  <a:tcPr/>
                </a:tc>
                <a:tc>
                  <a:txBody>
                    <a:bodyPr/>
                    <a:lstStyle/>
                    <a:p>
                      <a:r>
                        <a:rPr lang="en-US" dirty="0">
                          <a:solidFill>
                            <a:schemeClr val="tx1"/>
                          </a:solidFill>
                        </a:rPr>
                        <a:t>Boot from system memory</a:t>
                      </a:r>
                    </a:p>
                  </a:txBody>
                  <a:tcPr/>
                </a:tc>
                <a:extLst>
                  <a:ext uri="{0D108BD9-81ED-4DB2-BD59-A6C34878D82A}">
                    <a16:rowId xmlns:a16="http://schemas.microsoft.com/office/drawing/2014/main" val="944295001"/>
                  </a:ext>
                </a:extLst>
              </a:tr>
              <a:tr h="370840">
                <a:tc>
                  <a:txBody>
                    <a:bodyPr/>
                    <a:lstStyle/>
                    <a:p>
                      <a:pPr algn="ctr"/>
                      <a:r>
                        <a:rPr lang="en-US" b="1" dirty="0">
                          <a:solidFill>
                            <a:srgbClr val="FF0000"/>
                          </a:solidFill>
                          <a:latin typeface="Consolas" panose="020B0609020204030204" pitchFamily="49" charset="0"/>
                          <a:cs typeface="Consolas" panose="020B0609020204030204" pitchFamily="49" charset="0"/>
                        </a:rPr>
                        <a:t>1</a:t>
                      </a:r>
                    </a:p>
                  </a:txBody>
                  <a:tcPr/>
                </a:tc>
                <a:tc>
                  <a:txBody>
                    <a:bodyPr/>
                    <a:lstStyle/>
                    <a:p>
                      <a:pPr algn="ctr"/>
                      <a:r>
                        <a:rPr lang="en-US" b="1" dirty="0">
                          <a:solidFill>
                            <a:srgbClr val="FF0000"/>
                          </a:solidFill>
                          <a:latin typeface="Consolas" panose="020B0609020204030204" pitchFamily="49" charset="0"/>
                          <a:cs typeface="Consolas" panose="020B0609020204030204" pitchFamily="49" charset="0"/>
                        </a:rPr>
                        <a:t>1</a:t>
                      </a:r>
                    </a:p>
                  </a:txBody>
                  <a:tcPr/>
                </a:tc>
                <a:tc>
                  <a:txBody>
                    <a:bodyPr/>
                    <a:lstStyle/>
                    <a:p>
                      <a:r>
                        <a:rPr lang="en-US" dirty="0">
                          <a:solidFill>
                            <a:srgbClr val="FF0000"/>
                          </a:solidFill>
                        </a:rPr>
                        <a:t>Boot from embedded SRAM</a:t>
                      </a:r>
                    </a:p>
                  </a:txBody>
                  <a:tcPr/>
                </a:tc>
                <a:extLst>
                  <a:ext uri="{0D108BD9-81ED-4DB2-BD59-A6C34878D82A}">
                    <a16:rowId xmlns:a16="http://schemas.microsoft.com/office/drawing/2014/main" val="2278858250"/>
                  </a:ext>
                </a:extLst>
              </a:tr>
            </a:tbl>
          </a:graphicData>
        </a:graphic>
      </p:graphicFrame>
      <p:sp>
        <p:nvSpPr>
          <p:cNvPr id="7" name="TextBox 6"/>
          <p:cNvSpPr txBox="1"/>
          <p:nvPr/>
        </p:nvSpPr>
        <p:spPr>
          <a:xfrm>
            <a:off x="9592345" y="5138454"/>
            <a:ext cx="2362200" cy="923330"/>
          </a:xfrm>
          <a:prstGeom prst="rect">
            <a:avLst/>
          </a:prstGeom>
          <a:noFill/>
        </p:spPr>
        <p:txBody>
          <a:bodyPr wrap="square" rtlCol="0">
            <a:spAutoFit/>
          </a:bodyPr>
          <a:lstStyle/>
          <a:p>
            <a:r>
              <a:rPr lang="en-US" dirty="0">
                <a:solidFill>
                  <a:srgbClr val="C00000"/>
                </a:solidFill>
              </a:rPr>
              <a:t>Physical remap:</a:t>
            </a:r>
          </a:p>
          <a:p>
            <a:r>
              <a:rPr lang="en-US" dirty="0"/>
              <a:t>e.g. map </a:t>
            </a:r>
            <a:r>
              <a:rPr lang="en-US" dirty="0">
                <a:latin typeface="Consolas" panose="020B0609020204030204" pitchFamily="49" charset="0"/>
                <a:cs typeface="Consolas" panose="020B0609020204030204" pitchFamily="49" charset="0"/>
              </a:rPr>
              <a:t>0x20000000</a:t>
            </a:r>
            <a:r>
              <a:rPr lang="en-US" dirty="0"/>
              <a:t> to </a:t>
            </a:r>
            <a:r>
              <a:rPr lang="en-US" dirty="0">
                <a:latin typeface="Consolas" panose="020B0609020204030204" pitchFamily="49" charset="0"/>
                <a:cs typeface="Consolas" panose="020B0609020204030204" pitchFamily="49" charset="0"/>
              </a:rPr>
              <a:t>0x00000000</a:t>
            </a:r>
          </a:p>
        </p:txBody>
      </p:sp>
      <p:sp>
        <p:nvSpPr>
          <p:cNvPr id="49" name="Right Arrow 48"/>
          <p:cNvSpPr/>
          <p:nvPr/>
        </p:nvSpPr>
        <p:spPr>
          <a:xfrm rot="1506968">
            <a:off x="4420104" y="5495083"/>
            <a:ext cx="1645123" cy="2993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153400" y="2206823"/>
            <a:ext cx="1178528" cy="307777"/>
          </a:xfrm>
          <a:prstGeom prst="rect">
            <a:avLst/>
          </a:prstGeom>
          <a:noFill/>
        </p:spPr>
        <p:txBody>
          <a:bodyPr wrap="none" rtlCol="0">
            <a:spAutoFit/>
          </a:bodyPr>
          <a:lstStyle/>
          <a:p>
            <a:r>
              <a:rPr lang="en-US" sz="1400" dirty="0">
                <a:latin typeface="Consolas" panose="020B0609020204030204" pitchFamily="49" charset="0"/>
              </a:rPr>
              <a:t>0x1FFF77FF</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89254956"/>
      </p:ext>
    </p:extLst>
  </p:cSld>
  <p:clrMapOvr>
    <a:masterClrMapping/>
  </p:clrMapOvr>
  <mc:AlternateContent xmlns:mc="http://schemas.openxmlformats.org/markup-compatibility/2006" xmlns:p14="http://schemas.microsoft.com/office/powerpoint/2010/main">
    <mc:Choice Requires="p14">
      <p:transition spd="slow" p14:dur="2000" advTm="20386"/>
    </mc:Choice>
    <mc:Fallback xmlns="">
      <p:transition spd="slow" advTm="20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P spid="49" grpId="0" animBg="1"/>
    </p:bldLst>
  </p:timing>
  <p:extLst mod="1">
    <p:ext uri="{3A86A75C-4F4B-4683-9AE1-C65F6400EC91}">
      <p14:laserTraceLst xmlns:p14="http://schemas.microsoft.com/office/powerpoint/2010/main">
        <p14:tracePtLst>
          <p14:tracePt t="2933" x="6170613" y="1477963"/>
          <p14:tracePt t="3039" x="6181725" y="1477963"/>
          <p14:tracePt t="3056" x="6200775" y="1487488"/>
          <p14:tracePt t="3073" x="6242050" y="1508125"/>
          <p14:tracePt t="3084" x="6272213" y="1528763"/>
          <p14:tracePt t="3101" x="6311900" y="1547813"/>
          <p14:tracePt t="3117" x="6321425" y="1547813"/>
          <p14:tracePt t="3134" x="6372225" y="1568450"/>
          <p14:tracePt t="3150" x="6411913" y="1598613"/>
          <p14:tracePt t="3163" x="6453188" y="1608138"/>
          <p14:tracePt t="3180" x="6502400" y="1638300"/>
          <p14:tracePt t="3196" x="6513513" y="1638300"/>
          <p14:tracePt t="3229" x="6543675" y="1638300"/>
          <p14:tracePt t="3256" x="6562725" y="1638300"/>
          <p14:tracePt t="3400" x="6583363" y="1638300"/>
          <p14:tracePt t="3401" x="6592888" y="1628775"/>
          <p14:tracePt t="3413" x="6613525" y="1608138"/>
          <p14:tracePt t="3429" x="6643688" y="1598613"/>
          <p14:tracePt t="3446" x="6673850" y="1589088"/>
          <p14:tracePt t="3462" x="6704013" y="1589088"/>
          <p14:tracePt t="3479" x="6734175" y="1589088"/>
          <p14:tracePt t="3495" x="6764338" y="1589088"/>
          <p14:tracePt t="3506" x="6804025" y="1577975"/>
          <p14:tracePt t="3522" x="6834188" y="1568450"/>
          <p14:tracePt t="3539" x="6864350" y="1558925"/>
          <p14:tracePt t="3555" x="6894513" y="1547813"/>
          <p14:tracePt t="3571" x="6894513" y="1538288"/>
          <p14:tracePt t="3587" x="6935788" y="1538288"/>
          <p14:tracePt t="3604" x="6945313" y="1538288"/>
          <p14:tracePt t="3632" x="6965950" y="1538288"/>
          <p14:tracePt t="3664" x="6985000" y="1528763"/>
          <p14:tracePt t="3697" x="6996113" y="1528763"/>
          <p14:tracePt t="3729" x="7005638" y="1528763"/>
          <p14:tracePt t="3740" x="7045325" y="1528763"/>
          <p14:tracePt t="3804" x="7075488" y="1528763"/>
          <p14:tracePt t="3821" x="7086600" y="1528763"/>
          <p14:tracePt t="4071" x="7065963" y="1528763"/>
          <p14:tracePt t="4088" x="7035800" y="1528763"/>
          <p14:tracePt t="4100" x="6985000" y="1528763"/>
          <p14:tracePt t="4117" x="6884988" y="1528763"/>
          <p14:tracePt t="4133" x="6794500" y="1528763"/>
          <p14:tracePt t="4149" x="6683375" y="1528763"/>
          <p14:tracePt t="4166" x="6553200" y="1528763"/>
          <p14:tracePt t="4179" x="6462713" y="1528763"/>
          <p14:tracePt t="4195" x="6372225" y="1528763"/>
          <p14:tracePt t="4196" x="6351588" y="1528763"/>
          <p14:tracePt t="4213" x="6272213" y="1528763"/>
          <p14:tracePt t="4229" x="6191250" y="1508125"/>
          <p14:tracePt t="4241" x="6181725" y="1508125"/>
          <p14:tracePt t="4257" x="6161088" y="1508125"/>
          <p14:tracePt t="4525" x="6181725" y="1508125"/>
          <p14:tracePt t="4542" x="6230938" y="1508125"/>
          <p14:tracePt t="4553" x="6302375" y="1508125"/>
          <p14:tracePt t="4569" x="6372225" y="1508125"/>
          <p14:tracePt t="4586" x="6432550" y="1508125"/>
          <p14:tracePt t="4586" x="6453188" y="1508125"/>
          <p14:tracePt t="4603" x="6513513" y="1508125"/>
          <p14:tracePt t="4619" x="6604000" y="1508125"/>
          <p14:tracePt t="4631" x="6634163" y="1517650"/>
          <p14:tracePt t="4648" x="6664325" y="1517650"/>
          <p14:tracePt t="4664" x="6673850" y="1517650"/>
          <p14:tracePt t="4681" x="6713538" y="1517650"/>
          <p14:tracePt t="4730" x="6743700" y="1517650"/>
          <p14:tracePt t="4742" x="6764338" y="1517650"/>
          <p14:tracePt t="4835" x="6773863" y="1517650"/>
          <p14:tracePt t="5243" x="6784975" y="1517650"/>
          <p14:tracePt t="5245" x="0" y="0"/>
        </p14:tracePtLst>
        <p14:tracePtLst>
          <p14:tracePt t="7148" x="4191000" y="5380038"/>
          <p14:tracePt t="7166" x="4202113" y="5380038"/>
          <p14:tracePt t="7194" x="4221163" y="5380038"/>
          <p14:tracePt t="7211" x="4232275" y="5380038"/>
          <p14:tracePt t="7244" x="4271963" y="5380038"/>
          <p14:tracePt t="7271" x="4281488" y="5389563"/>
          <p14:tracePt t="7304" x="4311650" y="5400675"/>
          <p14:tracePt t="7320" x="4332288" y="5419725"/>
          <p14:tracePt t="7368" x="4341813" y="5419725"/>
          <p14:tracePt t="7397" x="4362450" y="5419725"/>
          <p14:tracePt t="7463" x="4371975" y="5419725"/>
          <p14:tracePt t="7524" x="4392613" y="5419725"/>
          <p14:tracePt t="7558" x="4422775" y="5419725"/>
          <p14:tracePt t="7570" x="4441825" y="5419725"/>
          <p14:tracePt t="7586" x="4462463" y="5419725"/>
          <p14:tracePt t="7602" x="4471988" y="5419725"/>
          <p14:tracePt t="7635" x="4492625" y="5419725"/>
          <p14:tracePt t="7651" x="4513263" y="5419725"/>
          <p14:tracePt t="7662" x="4522788" y="5419725"/>
          <p14:tracePt t="7695" x="4543425" y="5419725"/>
          <p14:tracePt t="7711" x="4552950" y="5419725"/>
          <p14:tracePt t="7728" x="4592638" y="5430838"/>
          <p14:tracePt t="7744" x="4603750" y="5430838"/>
          <p14:tracePt t="7761" x="4622800" y="5449888"/>
          <p14:tracePt t="7771" x="4652963" y="5449888"/>
          <p14:tracePt t="7773" x="4664075" y="5449888"/>
          <p14:tracePt t="7788" x="4683125" y="5461000"/>
          <p14:tracePt t="7804" x="4743450" y="5480050"/>
          <p14:tracePt t="7821" x="4833938" y="5521325"/>
          <p14:tracePt t="7837" x="4914900" y="5540375"/>
          <p14:tracePt t="7854" x="4954588" y="5561013"/>
          <p14:tracePt t="7865" x="4975225" y="5570538"/>
          <p14:tracePt t="7882" x="5026025" y="5591175"/>
          <p14:tracePt t="7899" x="5105400" y="5621338"/>
          <p14:tracePt t="7916" x="5186363" y="5641975"/>
          <p14:tracePt t="7933" x="5256213" y="5661025"/>
          <p14:tracePt t="7944" x="5316538" y="5672138"/>
          <p14:tracePt t="7961" x="5357813" y="5691188"/>
          <p14:tracePt t="7978" x="5376863" y="5702300"/>
          <p14:tracePt t="7997" x="5407025" y="5721350"/>
          <p14:tracePt t="8007" x="5437188" y="5732463"/>
          <p14:tracePt t="8026" x="5478463" y="5741988"/>
          <p14:tracePt t="8037" x="5497513" y="5751513"/>
          <p14:tracePt t="8053" x="5568950" y="5772150"/>
          <p14:tracePt t="8070" x="5648325" y="5781675"/>
          <p14:tracePt t="8086" x="5759450" y="5802313"/>
          <p14:tracePt t="8103" x="5819775" y="5822950"/>
          <p14:tracePt t="8120" x="5870575" y="5822950"/>
          <p14:tracePt t="8131" x="5889625" y="5842000"/>
          <p14:tracePt t="8148" x="5919788" y="5842000"/>
          <p14:tracePt t="8180" x="5949950" y="5842000"/>
          <p14:tracePt t="8213" x="5970588" y="5842000"/>
          <p14:tracePt t="8245" x="5980113" y="5842000"/>
          <p14:tracePt t="8261" x="6000750" y="5842000"/>
          <p14:tracePt t="8271" x="6030913" y="5842000"/>
          <p14:tracePt t="8288" x="6081713" y="5842000"/>
          <p14:tracePt t="8304" x="6100763" y="5842000"/>
          <p14:tracePt t="8757" x="6110288" y="5842000"/>
          <p14:tracePt t="8774" x="6130925" y="5842000"/>
          <p14:tracePt t="9493" x="6140450" y="5842000"/>
          <p14:tracePt t="9495" x="0" y="0"/>
        </p14:tracePtLst>
      </p14:laserTraceLst>
    </p:ext>
    <p:ext uri="{E180D4A7-C9FB-4DFB-919C-405C955672EB}">
      <p14:showEvtLst xmlns:p14="http://schemas.microsoft.com/office/powerpoint/2010/main">
        <p14:playEvt time="88" objId="52"/>
        <p14:stopEvt time="18835" objId="5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4|15.5"/>
</p:tagLst>
</file>

<file path=ppt/tags/tag10.xml><?xml version="1.0" encoding="utf-8"?>
<p:tagLst xmlns:a="http://schemas.openxmlformats.org/drawingml/2006/main" xmlns:r="http://schemas.openxmlformats.org/officeDocument/2006/relationships" xmlns:p="http://schemas.openxmlformats.org/presentationml/2006/main">
  <p:tag name="TIMING" val="|11.6|9|41.3"/>
</p:tagLst>
</file>

<file path=ppt/tags/tag11.xml><?xml version="1.0" encoding="utf-8"?>
<p:tagLst xmlns:a="http://schemas.openxmlformats.org/drawingml/2006/main" xmlns:r="http://schemas.openxmlformats.org/officeDocument/2006/relationships" xmlns:p="http://schemas.openxmlformats.org/presentationml/2006/main">
  <p:tag name="TIMING" val="|11.6|9|41.3"/>
</p:tagLst>
</file>

<file path=ppt/tags/tag12.xml><?xml version="1.0" encoding="utf-8"?>
<p:tagLst xmlns:a="http://schemas.openxmlformats.org/drawingml/2006/main" xmlns:r="http://schemas.openxmlformats.org/officeDocument/2006/relationships" xmlns:p="http://schemas.openxmlformats.org/presentationml/2006/main">
  <p:tag name="TIMING" val="|11.6|9|41.3"/>
</p:tagLst>
</file>

<file path=ppt/tags/tag2.xml><?xml version="1.0" encoding="utf-8"?>
<p:tagLst xmlns:a="http://schemas.openxmlformats.org/drawingml/2006/main" xmlns:r="http://schemas.openxmlformats.org/officeDocument/2006/relationships" xmlns:p="http://schemas.openxmlformats.org/presentationml/2006/main">
  <p:tag name="TIMING" val="|25.6|2.3|10.7|13.7"/>
</p:tagLst>
</file>

<file path=ppt/tags/tag3.xml><?xml version="1.0" encoding="utf-8"?>
<p:tagLst xmlns:a="http://schemas.openxmlformats.org/drawingml/2006/main" xmlns:r="http://schemas.openxmlformats.org/officeDocument/2006/relationships" xmlns:p="http://schemas.openxmlformats.org/presentationml/2006/main">
  <p:tag name="TIMING" val="|57.1|16.1|4.6"/>
</p:tagLst>
</file>

<file path=ppt/tags/tag4.xml><?xml version="1.0" encoding="utf-8"?>
<p:tagLst xmlns:a="http://schemas.openxmlformats.org/drawingml/2006/main" xmlns:r="http://schemas.openxmlformats.org/officeDocument/2006/relationships" xmlns:p="http://schemas.openxmlformats.org/presentationml/2006/main">
  <p:tag name="TIMING" val="|11.6|9|41.3"/>
</p:tagLst>
</file>

<file path=ppt/tags/tag5.xml><?xml version="1.0" encoding="utf-8"?>
<p:tagLst xmlns:a="http://schemas.openxmlformats.org/drawingml/2006/main" xmlns:r="http://schemas.openxmlformats.org/officeDocument/2006/relationships" xmlns:p="http://schemas.openxmlformats.org/presentationml/2006/main">
  <p:tag name="TIMING" val="|12.8|6.6"/>
</p:tagLst>
</file>

<file path=ppt/tags/tag6.xml><?xml version="1.0" encoding="utf-8"?>
<p:tagLst xmlns:a="http://schemas.openxmlformats.org/drawingml/2006/main" xmlns:r="http://schemas.openxmlformats.org/officeDocument/2006/relationships" xmlns:p="http://schemas.openxmlformats.org/presentationml/2006/main">
  <p:tag name="TIMING" val="|6.5"/>
</p:tagLst>
</file>

<file path=ppt/tags/tag7.xml><?xml version="1.0" encoding="utf-8"?>
<p:tagLst xmlns:a="http://schemas.openxmlformats.org/drawingml/2006/main" xmlns:r="http://schemas.openxmlformats.org/officeDocument/2006/relationships" xmlns:p="http://schemas.openxmlformats.org/presentationml/2006/main">
  <p:tag name="TIMING" val="|6"/>
</p:tagLst>
</file>

<file path=ppt/tags/tag8.xml><?xml version="1.0" encoding="utf-8"?>
<p:tagLst xmlns:a="http://schemas.openxmlformats.org/drawingml/2006/main" xmlns:r="http://schemas.openxmlformats.org/officeDocument/2006/relationships" xmlns:p="http://schemas.openxmlformats.org/presentationml/2006/main">
  <p:tag name="TIMING" val="|5.3|4.1|14.3|3.6|19.9|5.4"/>
</p:tagLst>
</file>

<file path=ppt/tags/tag9.xml><?xml version="1.0" encoding="utf-8"?>
<p:tagLst xmlns:a="http://schemas.openxmlformats.org/drawingml/2006/main" xmlns:r="http://schemas.openxmlformats.org/officeDocument/2006/relationships" xmlns:p="http://schemas.openxmlformats.org/presentationml/2006/main">
  <p:tag name="TIMING" val="|11.6|9|41.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5434</TotalTime>
  <Words>3250</Words>
  <Application>Microsoft Macintosh PowerPoint</Application>
  <PresentationFormat>Widescreen</PresentationFormat>
  <Paragraphs>557</Paragraphs>
  <Slides>17</Slides>
  <Notes>14</Notes>
  <HiddenSlides>0</HiddenSlides>
  <MMClips>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SimSun</vt:lpstr>
      <vt:lpstr>Arial</vt:lpstr>
      <vt:lpstr>Bookman Old Style</vt:lpstr>
      <vt:lpstr>Calibri</vt:lpstr>
      <vt:lpstr>Consolas</vt:lpstr>
      <vt:lpstr>Gill Sans MT</vt:lpstr>
      <vt:lpstr>Palatino Linotype</vt:lpstr>
      <vt:lpstr>Times New Roman</vt:lpstr>
      <vt:lpstr>Wingdings</vt:lpstr>
      <vt:lpstr>Wingdings 3</vt:lpstr>
      <vt:lpstr>Origin</vt:lpstr>
      <vt:lpstr>Dr. Yifeng Zhu</vt:lpstr>
      <vt:lpstr>External Reset</vt:lpstr>
      <vt:lpstr>PowerPoint Presentation</vt:lpstr>
      <vt:lpstr>Booting Process</vt:lpstr>
      <vt:lpstr>Boot Mode</vt:lpstr>
      <vt:lpstr>Boot Mode</vt:lpstr>
      <vt:lpstr>Boot Mode</vt:lpstr>
      <vt:lpstr>Boot Mode</vt:lpstr>
      <vt:lpstr>Boot Mode</vt:lpstr>
      <vt:lpstr>FAQ</vt:lpstr>
      <vt:lpstr>What does the startup code do?</vt:lpstr>
      <vt:lpstr>Flash Memory Layout</vt:lpstr>
      <vt:lpstr>Memory Layout of Code</vt:lpstr>
      <vt:lpstr>Execution Image</vt:lpstr>
      <vt:lpstr>Execution Image</vt:lpstr>
      <vt:lpstr>Execution Image</vt:lpstr>
      <vt:lpstr>A Word of Warning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Microsoft Office User</cp:lastModifiedBy>
  <cp:revision>584</cp:revision>
  <dcterms:created xsi:type="dcterms:W3CDTF">2013-02-03T05:36:57Z</dcterms:created>
  <dcterms:modified xsi:type="dcterms:W3CDTF">2020-02-29T02:55:45Z</dcterms:modified>
</cp:coreProperties>
</file>